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DM Sans" pitchFamily="2" charset="77"/>
      <p:regular r:id="rId18"/>
      <p:bold r:id="rId19"/>
      <p:italic r:id="rId20"/>
      <p:boldItalic r:id="rId21"/>
    </p:embeddedFont>
    <p:embeddedFont>
      <p:font typeface="DM Sans Bold" pitchFamily="2" charset="77"/>
      <p:regular r:id="rId22"/>
      <p:bold r:id="rId23"/>
    </p:embeddedFont>
    <p:embeddedFont>
      <p:font typeface="TT Hoves Bold" panose="02000003020000060003"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89" autoAdjust="0"/>
  </p:normalViewPr>
  <p:slideViewPr>
    <p:cSldViewPr>
      <p:cViewPr varScale="1">
        <p:scale>
          <a:sx n="80" d="100"/>
          <a:sy n="80" d="100"/>
        </p:scale>
        <p:origin x="71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L"/>
          </a:p>
        </p:txBody>
      </p:sp>
      <p:sp>
        <p:nvSpPr>
          <p:cNvPr id="3" name="AutoShape 3"/>
          <p:cNvSpPr/>
          <p:nvPr/>
        </p:nvSpPr>
        <p:spPr>
          <a:xfrm flipV="1">
            <a:off x="4437440" y="9138285"/>
            <a:ext cx="13850560" cy="0"/>
          </a:xfrm>
          <a:prstGeom prst="line">
            <a:avLst/>
          </a:prstGeom>
          <a:ln w="28575" cap="flat">
            <a:solidFill>
              <a:srgbClr val="FFBD59"/>
            </a:solidFill>
            <a:prstDash val="solid"/>
            <a:headEnd type="none" w="sm" len="sm"/>
            <a:tailEnd type="none" w="sm" len="sm"/>
          </a:ln>
        </p:spPr>
        <p:txBody>
          <a:bodyPr/>
          <a:lstStyle/>
          <a:p>
            <a:endParaRPr lang="en-IL"/>
          </a:p>
        </p:txBody>
      </p:sp>
      <p:sp>
        <p:nvSpPr>
          <p:cNvPr id="4" name="Freeform 4"/>
          <p:cNvSpPr/>
          <p:nvPr/>
        </p:nvSpPr>
        <p:spPr>
          <a:xfrm>
            <a:off x="14418018" y="4476111"/>
            <a:ext cx="835183" cy="835183"/>
          </a:xfrm>
          <a:custGeom>
            <a:avLst/>
            <a:gdLst/>
            <a:ahLst/>
            <a:cxnLst/>
            <a:rect l="l" t="t" r="r" b="b"/>
            <a:pathLst>
              <a:path w="835183" h="835183">
                <a:moveTo>
                  <a:pt x="0" y="0"/>
                </a:moveTo>
                <a:lnTo>
                  <a:pt x="835183" y="0"/>
                </a:lnTo>
                <a:lnTo>
                  <a:pt x="835183" y="835183"/>
                </a:lnTo>
                <a:lnTo>
                  <a:pt x="0" y="835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5" name="TextBox 5"/>
          <p:cNvSpPr txBox="1"/>
          <p:nvPr/>
        </p:nvSpPr>
        <p:spPr>
          <a:xfrm>
            <a:off x="8230250" y="4024705"/>
            <a:ext cx="6187768" cy="1566544"/>
          </a:xfrm>
          <a:prstGeom prst="rect">
            <a:avLst/>
          </a:prstGeom>
        </p:spPr>
        <p:txBody>
          <a:bodyPr lIns="0" tIns="0" rIns="0" bIns="0" rtlCol="0" anchor="t">
            <a:spAutoFit/>
          </a:bodyPr>
          <a:lstStyle/>
          <a:p>
            <a:pPr algn="ctr">
              <a:lnSpc>
                <a:spcPts val="12880"/>
              </a:lnSpc>
            </a:pPr>
            <a:r>
              <a:rPr lang="en-US" sz="9200">
                <a:solidFill>
                  <a:srgbClr val="FFFFFF"/>
                </a:solidFill>
                <a:latin typeface="TT Hoves Bold"/>
                <a:ea typeface="TT Hoves Bold"/>
                <a:cs typeface="TT Hoves Bold"/>
                <a:sym typeface="TT Hoves Bold"/>
              </a:rPr>
              <a:t>ANALYSIS</a:t>
            </a:r>
          </a:p>
        </p:txBody>
      </p:sp>
      <p:sp>
        <p:nvSpPr>
          <p:cNvPr id="6" name="TextBox 6"/>
          <p:cNvSpPr txBox="1"/>
          <p:nvPr/>
        </p:nvSpPr>
        <p:spPr>
          <a:xfrm>
            <a:off x="2975511" y="4024705"/>
            <a:ext cx="5528332" cy="1566544"/>
          </a:xfrm>
          <a:prstGeom prst="rect">
            <a:avLst/>
          </a:prstGeom>
        </p:spPr>
        <p:txBody>
          <a:bodyPr lIns="0" tIns="0" rIns="0" bIns="0" rtlCol="0" anchor="t">
            <a:spAutoFit/>
          </a:bodyPr>
          <a:lstStyle/>
          <a:p>
            <a:pPr algn="ctr">
              <a:lnSpc>
                <a:spcPts val="12880"/>
              </a:lnSpc>
            </a:pPr>
            <a:r>
              <a:rPr lang="en-US" sz="9200">
                <a:solidFill>
                  <a:srgbClr val="FFBD59"/>
                </a:solidFill>
                <a:latin typeface="TT Hoves Bold"/>
                <a:ea typeface="TT Hoves Bold"/>
                <a:cs typeface="TT Hoves Bold"/>
                <a:sym typeface="TT Hoves Bold"/>
              </a:rPr>
              <a:t>MARKET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646" r="-10646"/>
            </a:stretch>
          </a:blipFill>
        </p:spPr>
        <p:txBody>
          <a:bodyPr/>
          <a:lstStyle/>
          <a:p>
            <a:endParaRPr lang="en-IL"/>
          </a:p>
        </p:txBody>
      </p:sp>
      <p:sp>
        <p:nvSpPr>
          <p:cNvPr id="3" name="AutoShape 3"/>
          <p:cNvSpPr/>
          <p:nvPr/>
        </p:nvSpPr>
        <p:spPr>
          <a:xfrm>
            <a:off x="602972" y="873983"/>
            <a:ext cx="1648872" cy="0"/>
          </a:xfrm>
          <a:prstGeom prst="line">
            <a:avLst/>
          </a:prstGeom>
          <a:ln w="28575" cap="flat">
            <a:solidFill>
              <a:srgbClr val="FFBD59"/>
            </a:solidFill>
            <a:prstDash val="solid"/>
            <a:headEnd type="none" w="sm" len="sm"/>
            <a:tailEnd type="none" w="sm" len="sm"/>
          </a:ln>
        </p:spPr>
        <p:txBody>
          <a:bodyPr/>
          <a:lstStyle/>
          <a:p>
            <a:endParaRPr lang="en-IL"/>
          </a:p>
        </p:txBody>
      </p:sp>
      <p:grpSp>
        <p:nvGrpSpPr>
          <p:cNvPr id="4" name="Group 4"/>
          <p:cNvGrpSpPr/>
          <p:nvPr/>
        </p:nvGrpSpPr>
        <p:grpSpPr>
          <a:xfrm>
            <a:off x="10887669" y="1710983"/>
            <a:ext cx="6150529" cy="8992668"/>
            <a:chOff x="0" y="0"/>
            <a:chExt cx="1619892" cy="2368439"/>
          </a:xfrm>
        </p:grpSpPr>
        <p:sp>
          <p:nvSpPr>
            <p:cNvPr id="5" name="Freeform 5"/>
            <p:cNvSpPr/>
            <p:nvPr/>
          </p:nvSpPr>
          <p:spPr>
            <a:xfrm>
              <a:off x="0" y="0"/>
              <a:ext cx="1619892" cy="2368439"/>
            </a:xfrm>
            <a:custGeom>
              <a:avLst/>
              <a:gdLst/>
              <a:ahLst/>
              <a:cxnLst/>
              <a:rect l="l" t="t" r="r" b="b"/>
              <a:pathLst>
                <a:path w="1619892" h="2368439">
                  <a:moveTo>
                    <a:pt x="25175" y="0"/>
                  </a:moveTo>
                  <a:lnTo>
                    <a:pt x="1594718" y="0"/>
                  </a:lnTo>
                  <a:cubicBezTo>
                    <a:pt x="1601394" y="0"/>
                    <a:pt x="1607798" y="2652"/>
                    <a:pt x="1612519" y="7374"/>
                  </a:cubicBezTo>
                  <a:cubicBezTo>
                    <a:pt x="1617240" y="12095"/>
                    <a:pt x="1619892" y="18498"/>
                    <a:pt x="1619892" y="25175"/>
                  </a:cubicBezTo>
                  <a:lnTo>
                    <a:pt x="1619892" y="2343265"/>
                  </a:lnTo>
                  <a:cubicBezTo>
                    <a:pt x="1619892" y="2357168"/>
                    <a:pt x="1608621" y="2368439"/>
                    <a:pt x="1594718" y="2368439"/>
                  </a:cubicBezTo>
                  <a:lnTo>
                    <a:pt x="25175" y="2368439"/>
                  </a:lnTo>
                  <a:cubicBezTo>
                    <a:pt x="11271" y="2368439"/>
                    <a:pt x="0" y="2357168"/>
                    <a:pt x="0" y="2343265"/>
                  </a:cubicBezTo>
                  <a:lnTo>
                    <a:pt x="0" y="25175"/>
                  </a:lnTo>
                  <a:cubicBezTo>
                    <a:pt x="0" y="11271"/>
                    <a:pt x="11271" y="0"/>
                    <a:pt x="25175" y="0"/>
                  </a:cubicBezTo>
                  <a:close/>
                </a:path>
              </a:pathLst>
            </a:custGeom>
            <a:solidFill>
              <a:srgbClr val="FFFFFF"/>
            </a:solidFill>
          </p:spPr>
          <p:txBody>
            <a:bodyPr/>
            <a:lstStyle/>
            <a:p>
              <a:endParaRPr lang="en-IL"/>
            </a:p>
          </p:txBody>
        </p:sp>
        <p:sp>
          <p:nvSpPr>
            <p:cNvPr id="6" name="TextBox 6"/>
            <p:cNvSpPr txBox="1"/>
            <p:nvPr/>
          </p:nvSpPr>
          <p:spPr>
            <a:xfrm>
              <a:off x="0" y="-38100"/>
              <a:ext cx="1619892" cy="2406539"/>
            </a:xfrm>
            <a:prstGeom prst="rect">
              <a:avLst/>
            </a:prstGeom>
          </p:spPr>
          <p:txBody>
            <a:bodyPr lIns="50800" tIns="50800" rIns="50800" bIns="50800" rtlCol="0" anchor="ctr"/>
            <a:lstStyle/>
            <a:p>
              <a:pPr algn="ctr">
                <a:lnSpc>
                  <a:spcPts val="2240"/>
                </a:lnSpc>
              </a:pPr>
              <a:endParaRPr/>
            </a:p>
          </p:txBody>
        </p:sp>
      </p:grpSp>
      <p:sp>
        <p:nvSpPr>
          <p:cNvPr id="7" name="Freeform 7"/>
          <p:cNvSpPr/>
          <p:nvPr/>
        </p:nvSpPr>
        <p:spPr>
          <a:xfrm>
            <a:off x="11700725" y="2768996"/>
            <a:ext cx="1084235" cy="1040865"/>
          </a:xfrm>
          <a:custGeom>
            <a:avLst/>
            <a:gdLst/>
            <a:ahLst/>
            <a:cxnLst/>
            <a:rect l="l" t="t" r="r" b="b"/>
            <a:pathLst>
              <a:path w="1084235" h="1040865">
                <a:moveTo>
                  <a:pt x="0" y="0"/>
                </a:moveTo>
                <a:lnTo>
                  <a:pt x="1084234" y="0"/>
                </a:lnTo>
                <a:lnTo>
                  <a:pt x="1084234" y="1040866"/>
                </a:lnTo>
                <a:lnTo>
                  <a:pt x="0" y="1040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8" name="Freeform 8"/>
          <p:cNvSpPr/>
          <p:nvPr/>
        </p:nvSpPr>
        <p:spPr>
          <a:xfrm>
            <a:off x="11700725" y="6415546"/>
            <a:ext cx="1023454" cy="878891"/>
          </a:xfrm>
          <a:custGeom>
            <a:avLst/>
            <a:gdLst/>
            <a:ahLst/>
            <a:cxnLst/>
            <a:rect l="l" t="t" r="r" b="b"/>
            <a:pathLst>
              <a:path w="1023454" h="878891">
                <a:moveTo>
                  <a:pt x="0" y="0"/>
                </a:moveTo>
                <a:lnTo>
                  <a:pt x="1023454" y="0"/>
                </a:lnTo>
                <a:lnTo>
                  <a:pt x="1023454" y="878891"/>
                </a:lnTo>
                <a:lnTo>
                  <a:pt x="0" y="8788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9" name="TextBox 9"/>
          <p:cNvSpPr txBox="1"/>
          <p:nvPr/>
        </p:nvSpPr>
        <p:spPr>
          <a:xfrm>
            <a:off x="589093" y="1115342"/>
            <a:ext cx="9906593" cy="973454"/>
          </a:xfrm>
          <a:prstGeom prst="rect">
            <a:avLst/>
          </a:prstGeom>
        </p:spPr>
        <p:txBody>
          <a:bodyPr lIns="0" tIns="0" rIns="0" bIns="0" rtlCol="0" anchor="t">
            <a:spAutoFit/>
          </a:bodyPr>
          <a:lstStyle/>
          <a:p>
            <a:pPr algn="ctr">
              <a:lnSpc>
                <a:spcPts val="3915"/>
              </a:lnSpc>
            </a:pPr>
            <a:r>
              <a:rPr lang="en-US" sz="2900">
                <a:solidFill>
                  <a:srgbClr val="FFFFFF"/>
                </a:solidFill>
                <a:latin typeface="TT Hoves Bold"/>
                <a:ea typeface="TT Hoves Bold"/>
                <a:cs typeface="TT Hoves Bold"/>
                <a:sym typeface="TT Hoves Bold"/>
              </a:rPr>
              <a:t>INCORPORATING ECONOMIC INDICATORS AND DATA PREPARATION IN LOGISTIC REGRESSION</a:t>
            </a:r>
          </a:p>
        </p:txBody>
      </p:sp>
      <p:sp>
        <p:nvSpPr>
          <p:cNvPr id="10" name="TextBox 10"/>
          <p:cNvSpPr txBox="1"/>
          <p:nvPr/>
        </p:nvSpPr>
        <p:spPr>
          <a:xfrm>
            <a:off x="13072671" y="2934581"/>
            <a:ext cx="3311775" cy="875280"/>
          </a:xfrm>
          <a:prstGeom prst="rect">
            <a:avLst/>
          </a:prstGeom>
        </p:spPr>
        <p:txBody>
          <a:bodyPr lIns="0" tIns="0" rIns="0" bIns="0" rtlCol="0" anchor="t">
            <a:spAutoFit/>
          </a:bodyPr>
          <a:lstStyle/>
          <a:p>
            <a:pPr algn="l">
              <a:lnSpc>
                <a:spcPts val="3489"/>
              </a:lnSpc>
            </a:pPr>
            <a:r>
              <a:rPr lang="en-US" sz="2585">
                <a:solidFill>
                  <a:srgbClr val="13191D"/>
                </a:solidFill>
                <a:latin typeface="TT Hoves Bold"/>
                <a:ea typeface="TT Hoves Bold"/>
                <a:cs typeface="TT Hoves Bold"/>
                <a:sym typeface="TT Hoves Bold"/>
              </a:rPr>
              <a:t>OUTLIER REMOVAL (Z-SCORES)</a:t>
            </a:r>
          </a:p>
        </p:txBody>
      </p:sp>
      <p:sp>
        <p:nvSpPr>
          <p:cNvPr id="11" name="TextBox 11"/>
          <p:cNvSpPr txBox="1"/>
          <p:nvPr/>
        </p:nvSpPr>
        <p:spPr>
          <a:xfrm>
            <a:off x="13008644" y="6377446"/>
            <a:ext cx="3439829" cy="875280"/>
          </a:xfrm>
          <a:prstGeom prst="rect">
            <a:avLst/>
          </a:prstGeom>
        </p:spPr>
        <p:txBody>
          <a:bodyPr lIns="0" tIns="0" rIns="0" bIns="0" rtlCol="0" anchor="t">
            <a:spAutoFit/>
          </a:bodyPr>
          <a:lstStyle/>
          <a:p>
            <a:pPr algn="l">
              <a:lnSpc>
                <a:spcPts val="3489"/>
              </a:lnSpc>
            </a:pPr>
            <a:r>
              <a:rPr lang="en-US" sz="2585">
                <a:solidFill>
                  <a:srgbClr val="13191D"/>
                </a:solidFill>
                <a:latin typeface="TT Hoves Bold"/>
                <a:ea typeface="TT Hoves Bold"/>
                <a:cs typeface="TT Hoves Bold"/>
                <a:sym typeface="TT Hoves Bold"/>
              </a:rPr>
              <a:t>MULTICOLLINEARITY CHECK (VIF)</a:t>
            </a:r>
          </a:p>
        </p:txBody>
      </p:sp>
      <p:sp>
        <p:nvSpPr>
          <p:cNvPr id="12" name="TextBox 12"/>
          <p:cNvSpPr txBox="1"/>
          <p:nvPr/>
        </p:nvSpPr>
        <p:spPr>
          <a:xfrm>
            <a:off x="602972" y="436613"/>
            <a:ext cx="3055008" cy="280670"/>
          </a:xfrm>
          <a:prstGeom prst="rect">
            <a:avLst/>
          </a:prstGeom>
        </p:spPr>
        <p:txBody>
          <a:bodyPr lIns="0" tIns="0" rIns="0" bIns="0" rtlCol="0" anchor="t">
            <a:spAutoFit/>
          </a:bodyPr>
          <a:lstStyle/>
          <a:p>
            <a:pPr algn="l">
              <a:lnSpc>
                <a:spcPts val="2380"/>
              </a:lnSpc>
            </a:pPr>
            <a:r>
              <a:rPr lang="en-US" sz="1700" spc="204">
                <a:solidFill>
                  <a:srgbClr val="FFFFFF"/>
                </a:solidFill>
                <a:latin typeface="DM Sans"/>
                <a:ea typeface="DM Sans"/>
                <a:cs typeface="DM Sans"/>
                <a:sym typeface="DM Sans"/>
              </a:rPr>
              <a:t>LOGISTIC REGRESSION</a:t>
            </a:r>
          </a:p>
        </p:txBody>
      </p:sp>
      <p:sp>
        <p:nvSpPr>
          <p:cNvPr id="13" name="TextBox 13"/>
          <p:cNvSpPr txBox="1"/>
          <p:nvPr/>
        </p:nvSpPr>
        <p:spPr>
          <a:xfrm>
            <a:off x="11596029" y="4353182"/>
            <a:ext cx="4383275" cy="871220"/>
          </a:xfrm>
          <a:prstGeom prst="rect">
            <a:avLst/>
          </a:prstGeom>
        </p:spPr>
        <p:txBody>
          <a:bodyPr lIns="0" tIns="0" rIns="0" bIns="0" rtlCol="0" anchor="t">
            <a:spAutoFit/>
          </a:bodyPr>
          <a:lstStyle/>
          <a:p>
            <a:pPr algn="l">
              <a:lnSpc>
                <a:spcPts val="2380"/>
              </a:lnSpc>
            </a:pPr>
            <a:r>
              <a:rPr lang="en-US" sz="1700">
                <a:solidFill>
                  <a:srgbClr val="000000"/>
                </a:solidFill>
                <a:latin typeface="DM Sans"/>
                <a:ea typeface="DM Sans"/>
                <a:cs typeface="DM Sans"/>
                <a:sym typeface="DM Sans"/>
              </a:rPr>
              <a:t>Eliminates extreme values to ensure the model focuses on typical patterns rather than skewed by anomalies.</a:t>
            </a:r>
          </a:p>
        </p:txBody>
      </p:sp>
      <p:sp>
        <p:nvSpPr>
          <p:cNvPr id="14" name="TextBox 14"/>
          <p:cNvSpPr txBox="1"/>
          <p:nvPr/>
        </p:nvSpPr>
        <p:spPr>
          <a:xfrm>
            <a:off x="11596029" y="7884228"/>
            <a:ext cx="4383275" cy="871220"/>
          </a:xfrm>
          <a:prstGeom prst="rect">
            <a:avLst/>
          </a:prstGeom>
        </p:spPr>
        <p:txBody>
          <a:bodyPr lIns="0" tIns="0" rIns="0" bIns="0" rtlCol="0" anchor="t">
            <a:spAutoFit/>
          </a:bodyPr>
          <a:lstStyle/>
          <a:p>
            <a:pPr algn="l">
              <a:lnSpc>
                <a:spcPts val="2380"/>
              </a:lnSpc>
            </a:pPr>
            <a:r>
              <a:rPr lang="en-US" sz="1700">
                <a:solidFill>
                  <a:srgbClr val="000000"/>
                </a:solidFill>
                <a:latin typeface="DM Sans"/>
                <a:ea typeface="DM Sans"/>
                <a:cs typeface="DM Sans"/>
                <a:sym typeface="DM Sans"/>
              </a:rPr>
              <a:t>Removes features with high VIF to prevent redundancy and ensure each feature adds unique value to the model.</a:t>
            </a:r>
          </a:p>
        </p:txBody>
      </p:sp>
      <p:sp>
        <p:nvSpPr>
          <p:cNvPr id="15" name="TextBox 15"/>
          <p:cNvSpPr txBox="1"/>
          <p:nvPr/>
        </p:nvSpPr>
        <p:spPr>
          <a:xfrm>
            <a:off x="11149189" y="2050695"/>
            <a:ext cx="5627489" cy="897255"/>
          </a:xfrm>
          <a:prstGeom prst="rect">
            <a:avLst/>
          </a:prstGeom>
        </p:spPr>
        <p:txBody>
          <a:bodyPr lIns="0" tIns="0" rIns="0" bIns="0" rtlCol="0" anchor="t">
            <a:spAutoFit/>
          </a:bodyPr>
          <a:lstStyle/>
          <a:p>
            <a:pPr algn="ctr">
              <a:lnSpc>
                <a:spcPts val="2799"/>
              </a:lnSpc>
              <a:spcBef>
                <a:spcPct val="0"/>
              </a:spcBef>
            </a:pPr>
            <a:r>
              <a:rPr lang="en-US" sz="1999" spc="179">
                <a:solidFill>
                  <a:srgbClr val="000000"/>
                </a:solidFill>
                <a:latin typeface="DM Sans Bold"/>
                <a:ea typeface="DM Sans Bold"/>
                <a:cs typeface="DM Sans Bold"/>
                <a:sym typeface="DM Sans Bold"/>
              </a:rPr>
              <a:t>DATA CLEANING &amp; FEATURE SELECTION</a:t>
            </a:r>
          </a:p>
          <a:p>
            <a:pPr algn="ctr">
              <a:lnSpc>
                <a:spcPts val="2240"/>
              </a:lnSpc>
              <a:spcBef>
                <a:spcPct val="0"/>
              </a:spcBef>
            </a:pPr>
            <a:endParaRPr lang="en-US" sz="1999" spc="179">
              <a:solidFill>
                <a:srgbClr val="000000"/>
              </a:solidFill>
              <a:latin typeface="DM Sans Bold"/>
              <a:ea typeface="DM Sans Bold"/>
              <a:cs typeface="DM Sans Bold"/>
              <a:sym typeface="DM Sans Bold"/>
            </a:endParaRPr>
          </a:p>
          <a:p>
            <a:pPr algn="ctr">
              <a:lnSpc>
                <a:spcPts val="2240"/>
              </a:lnSpc>
              <a:spcBef>
                <a:spcPct val="0"/>
              </a:spcBef>
            </a:pPr>
            <a:endParaRPr lang="en-US" sz="1999" spc="179">
              <a:solidFill>
                <a:srgbClr val="000000"/>
              </a:solidFill>
              <a:latin typeface="DM Sans Bold"/>
              <a:ea typeface="DM Sans Bold"/>
              <a:cs typeface="DM Sans Bold"/>
              <a:sym typeface="DM Sans Bold"/>
            </a:endParaRPr>
          </a:p>
        </p:txBody>
      </p:sp>
      <p:sp>
        <p:nvSpPr>
          <p:cNvPr id="16" name="TextBox 16"/>
          <p:cNvSpPr txBox="1"/>
          <p:nvPr/>
        </p:nvSpPr>
        <p:spPr>
          <a:xfrm>
            <a:off x="241430" y="2480273"/>
            <a:ext cx="10601919" cy="7070725"/>
          </a:xfrm>
          <a:prstGeom prst="rect">
            <a:avLst/>
          </a:prstGeom>
        </p:spPr>
        <p:txBody>
          <a:bodyPr lIns="0" tIns="0" rIns="0" bIns="0" rtlCol="0" anchor="t">
            <a:spAutoFit/>
          </a:bodyPr>
          <a:lstStyle/>
          <a:p>
            <a:pPr algn="l">
              <a:lnSpc>
                <a:spcPts val="2659"/>
              </a:lnSpc>
              <a:spcBef>
                <a:spcPct val="0"/>
              </a:spcBef>
            </a:pPr>
            <a:r>
              <a:rPr lang="en-US" sz="1899" spc="170">
                <a:solidFill>
                  <a:srgbClr val="FFFFFF"/>
                </a:solidFill>
                <a:latin typeface="DM Sans Bold"/>
                <a:ea typeface="DM Sans Bold"/>
                <a:cs typeface="DM Sans Bold"/>
                <a:sym typeface="DM Sans Bold"/>
              </a:rPr>
              <a:t>LOGISTIC REGRESSION &amp; ECONOMIC INDICATORS</a:t>
            </a:r>
          </a:p>
          <a:p>
            <a:pPr algn="l">
              <a:lnSpc>
                <a:spcPts val="2240"/>
              </a:lnSpc>
            </a:pPr>
            <a:r>
              <a:rPr lang="en-US" sz="1600" spc="144">
                <a:solidFill>
                  <a:srgbClr val="FFFFFF"/>
                </a:solidFill>
                <a:latin typeface="DM Sans Bold"/>
                <a:ea typeface="DM Sans Bold"/>
                <a:cs typeface="DM Sans Bold"/>
                <a:sym typeface="DM Sans Bold"/>
              </a:rPr>
              <a:t> </a:t>
            </a:r>
            <a:r>
              <a:rPr lang="en-US" sz="1600" spc="144">
                <a:solidFill>
                  <a:srgbClr val="FFFFFF"/>
                </a:solidFill>
                <a:latin typeface="DM Sans"/>
                <a:ea typeface="DM Sans"/>
                <a:cs typeface="DM Sans"/>
                <a:sym typeface="DM Sans"/>
              </a:rPr>
              <a:t>In this analysis, we enhanced the predictive model by incorporating various economic indicators through ETFs:</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Tech Index (NASDAQ Composite): </a:t>
            </a:r>
            <a:r>
              <a:rPr lang="en-US" sz="1600" spc="144">
                <a:solidFill>
                  <a:srgbClr val="FFFFFF"/>
                </a:solidFill>
                <a:latin typeface="DM Sans"/>
                <a:ea typeface="DM Sans"/>
                <a:cs typeface="DM Sans"/>
                <a:sym typeface="DM Sans"/>
              </a:rPr>
              <a:t>Tracks the technology sector, crucial for understanding market sentiment, especially for tech-heavy stocks like NVDA.</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Finance Index (XLF ETF):</a:t>
            </a:r>
            <a:r>
              <a:rPr lang="en-US" sz="1600" spc="144">
                <a:solidFill>
                  <a:srgbClr val="FFFFFF"/>
                </a:solidFill>
                <a:latin typeface="DM Sans"/>
                <a:ea typeface="DM Sans"/>
                <a:cs typeface="DM Sans"/>
                <a:sym typeface="DM Sans"/>
              </a:rPr>
              <a:t> Reflects the health of the financial sector, influencing market stability and investor confidence.</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Europe Stock Index (VGK ETF):</a:t>
            </a:r>
            <a:r>
              <a:rPr lang="en-US" sz="1600" spc="144">
                <a:solidFill>
                  <a:srgbClr val="FFFFFF"/>
                </a:solidFill>
                <a:latin typeface="DM Sans"/>
                <a:ea typeface="DM Sans"/>
                <a:cs typeface="DM Sans"/>
                <a:sym typeface="DM Sans"/>
              </a:rPr>
              <a:t> Captures European equities' performance, offering insights into global economic trends and their impact on U.S. markets.</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Russell 2000 Index:</a:t>
            </a:r>
            <a:r>
              <a:rPr lang="en-US" sz="1600" spc="144">
                <a:solidFill>
                  <a:srgbClr val="FFFFFF"/>
                </a:solidFill>
                <a:latin typeface="DM Sans"/>
                <a:ea typeface="DM Sans"/>
                <a:cs typeface="DM Sans"/>
                <a:sym typeface="DM Sans"/>
              </a:rPr>
              <a:t> Represents small-cap U.S. companies, providing a broader market perspective beyond large-cap stocks.</a:t>
            </a:r>
          </a:p>
          <a:p>
            <a:pPr algn="l">
              <a:lnSpc>
                <a:spcPts val="2240"/>
              </a:lnSpc>
              <a:spcBef>
                <a:spcPct val="0"/>
              </a:spcBef>
            </a:pPr>
            <a:endParaRPr lang="en-US" sz="1600" spc="144">
              <a:solidFill>
                <a:srgbClr val="FFFFFF"/>
              </a:solidFill>
              <a:latin typeface="DM Sans"/>
              <a:ea typeface="DM Sans"/>
              <a:cs typeface="DM Sans"/>
              <a:sym typeface="DM Sans"/>
            </a:endParaRPr>
          </a:p>
          <a:p>
            <a:pPr algn="l">
              <a:lnSpc>
                <a:spcPts val="2659"/>
              </a:lnSpc>
              <a:spcBef>
                <a:spcPct val="0"/>
              </a:spcBef>
            </a:pPr>
            <a:r>
              <a:rPr lang="en-US" sz="1899" spc="170">
                <a:solidFill>
                  <a:srgbClr val="FFFFFF"/>
                </a:solidFill>
                <a:latin typeface="DM Sans Bold"/>
                <a:ea typeface="DM Sans Bold"/>
                <a:cs typeface="DM Sans Bold"/>
                <a:sym typeface="DM Sans Bold"/>
              </a:rPr>
              <a:t>IMPORTANCE OF THESE ETFS</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Enhanced Predictive Power: </a:t>
            </a:r>
            <a:r>
              <a:rPr lang="en-US" sz="1600" spc="144">
                <a:solidFill>
                  <a:srgbClr val="FFFFFF"/>
                </a:solidFill>
                <a:latin typeface="DM Sans"/>
                <a:ea typeface="DM Sans"/>
                <a:cs typeface="DM Sans"/>
                <a:sym typeface="DM Sans"/>
              </a:rPr>
              <a:t>Incorporating macroeconomic factors offers a deeper understanding of what drives NVDA's price movements, improving model accuracy.</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Risk Assessment:</a:t>
            </a:r>
            <a:r>
              <a:rPr lang="en-US" sz="1600" spc="144">
                <a:solidFill>
                  <a:srgbClr val="FFFFFF"/>
                </a:solidFill>
                <a:latin typeface="DM Sans"/>
                <a:ea typeface="DM Sans"/>
                <a:cs typeface="DM Sans"/>
                <a:sym typeface="DM Sans"/>
              </a:rPr>
              <a:t> Analyzing NVDA's relationship with these indicators helps evaluate its sensitivity to different market conditions.</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Contextual Understanding:</a:t>
            </a:r>
            <a:r>
              <a:rPr lang="en-US" sz="1600" spc="144">
                <a:solidFill>
                  <a:srgbClr val="FFFFFF"/>
                </a:solidFill>
                <a:latin typeface="DM Sans"/>
                <a:ea typeface="DM Sans"/>
                <a:cs typeface="DM Sans"/>
                <a:sym typeface="DM Sans"/>
              </a:rPr>
              <a:t> Connecting NVDA's performance to broader market trends allows for more informed investment decisions.</a:t>
            </a:r>
          </a:p>
          <a:p>
            <a:pPr algn="l">
              <a:lnSpc>
                <a:spcPts val="2240"/>
              </a:lnSpc>
              <a:spcBef>
                <a:spcPct val="0"/>
              </a:spcBef>
            </a:pPr>
            <a:endParaRPr lang="en-US" sz="1600" spc="144">
              <a:solidFill>
                <a:srgbClr val="FFFFFF"/>
              </a:solidFill>
              <a:latin typeface="DM Sans"/>
              <a:ea typeface="DM Sans"/>
              <a:cs typeface="DM Sans"/>
              <a:sym typeface="DM Sans"/>
            </a:endParaRPr>
          </a:p>
          <a:p>
            <a:pPr algn="l">
              <a:lnSpc>
                <a:spcPts val="2659"/>
              </a:lnSpc>
              <a:spcBef>
                <a:spcPct val="0"/>
              </a:spcBef>
            </a:pPr>
            <a:r>
              <a:rPr lang="en-US" sz="1899" spc="170">
                <a:solidFill>
                  <a:srgbClr val="FFFFFF"/>
                </a:solidFill>
                <a:latin typeface="DM Sans Bold"/>
                <a:ea typeface="DM Sans Bold"/>
                <a:cs typeface="DM Sans Bold"/>
                <a:sym typeface="DM Sans Bold"/>
              </a:rPr>
              <a:t>ADDITIONAL FEATURES</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GAP:</a:t>
            </a:r>
            <a:r>
              <a:rPr lang="en-US" sz="1600" spc="144">
                <a:solidFill>
                  <a:srgbClr val="FFFFFF"/>
                </a:solidFill>
                <a:latin typeface="DM Sans"/>
                <a:ea typeface="DM Sans"/>
                <a:cs typeface="DM Sans"/>
                <a:sym typeface="DM Sans"/>
              </a:rPr>
              <a:t> Measures the percentage difference between closing and opening prices, capturing intra-day price movements and market sentiment.</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VolumeChange:</a:t>
            </a:r>
            <a:r>
              <a:rPr lang="en-US" sz="1600" spc="144">
                <a:solidFill>
                  <a:srgbClr val="FFFFFF"/>
                </a:solidFill>
                <a:latin typeface="DM Sans"/>
                <a:ea typeface="DM Sans"/>
                <a:cs typeface="DM Sans"/>
                <a:sym typeface="DM Sans"/>
              </a:rPr>
              <a:t> Tracks the percentage change in trading volume from the previous day, indicating shifts in investor interest and activity.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06485" y="0"/>
            <a:ext cx="6481515" cy="5088231"/>
            <a:chOff x="0" y="0"/>
            <a:chExt cx="1473868" cy="1157042"/>
          </a:xfrm>
        </p:grpSpPr>
        <p:sp>
          <p:nvSpPr>
            <p:cNvPr id="3" name="Freeform 3"/>
            <p:cNvSpPr/>
            <p:nvPr/>
          </p:nvSpPr>
          <p:spPr>
            <a:xfrm>
              <a:off x="0" y="0"/>
              <a:ext cx="1473868" cy="1157042"/>
            </a:xfrm>
            <a:custGeom>
              <a:avLst/>
              <a:gdLst/>
              <a:ahLst/>
              <a:cxnLst/>
              <a:rect l="l" t="t" r="r" b="b"/>
              <a:pathLst>
                <a:path w="1473868" h="1157042">
                  <a:moveTo>
                    <a:pt x="0" y="0"/>
                  </a:moveTo>
                  <a:lnTo>
                    <a:pt x="1473868" y="0"/>
                  </a:lnTo>
                  <a:lnTo>
                    <a:pt x="1473868" y="1157042"/>
                  </a:lnTo>
                  <a:lnTo>
                    <a:pt x="0" y="1157042"/>
                  </a:lnTo>
                  <a:close/>
                </a:path>
              </a:pathLst>
            </a:custGeom>
            <a:blipFill>
              <a:blip r:embed="rId2"/>
              <a:stretch>
                <a:fillRect l="-205" r="-205"/>
              </a:stretch>
            </a:blipFill>
          </p:spPr>
          <p:txBody>
            <a:bodyPr/>
            <a:lstStyle/>
            <a:p>
              <a:endParaRPr lang="en-IL"/>
            </a:p>
          </p:txBody>
        </p:sp>
      </p:grpSp>
      <p:sp>
        <p:nvSpPr>
          <p:cNvPr id="4" name="AutoShape 4"/>
          <p:cNvSpPr/>
          <p:nvPr/>
        </p:nvSpPr>
        <p:spPr>
          <a:xfrm>
            <a:off x="702570" y="831298"/>
            <a:ext cx="1648872" cy="0"/>
          </a:xfrm>
          <a:prstGeom prst="line">
            <a:avLst/>
          </a:prstGeom>
          <a:ln w="28575" cap="flat">
            <a:solidFill>
              <a:srgbClr val="FFBD59"/>
            </a:solidFill>
            <a:prstDash val="solid"/>
            <a:headEnd type="none" w="sm" len="sm"/>
            <a:tailEnd type="none" w="sm" len="sm"/>
          </a:ln>
        </p:spPr>
        <p:txBody>
          <a:bodyPr/>
          <a:lstStyle/>
          <a:p>
            <a:endParaRPr lang="en-IL"/>
          </a:p>
        </p:txBody>
      </p:sp>
      <p:sp>
        <p:nvSpPr>
          <p:cNvPr id="5" name="Freeform 5"/>
          <p:cNvSpPr/>
          <p:nvPr/>
        </p:nvSpPr>
        <p:spPr>
          <a:xfrm>
            <a:off x="11799311" y="5088231"/>
            <a:ext cx="6488689" cy="5198769"/>
          </a:xfrm>
          <a:custGeom>
            <a:avLst/>
            <a:gdLst/>
            <a:ahLst/>
            <a:cxnLst/>
            <a:rect l="l" t="t" r="r" b="b"/>
            <a:pathLst>
              <a:path w="6488689" h="5198769">
                <a:moveTo>
                  <a:pt x="0" y="0"/>
                </a:moveTo>
                <a:lnTo>
                  <a:pt x="6488689" y="0"/>
                </a:lnTo>
                <a:lnTo>
                  <a:pt x="6488689" y="5198769"/>
                </a:lnTo>
                <a:lnTo>
                  <a:pt x="0" y="5198769"/>
                </a:lnTo>
                <a:lnTo>
                  <a:pt x="0" y="0"/>
                </a:lnTo>
                <a:close/>
              </a:path>
            </a:pathLst>
          </a:custGeom>
          <a:blipFill>
            <a:blip r:embed="rId3"/>
            <a:stretch>
              <a:fillRect/>
            </a:stretch>
          </a:blipFill>
        </p:spPr>
        <p:txBody>
          <a:bodyPr/>
          <a:lstStyle/>
          <a:p>
            <a:endParaRPr lang="en-IL"/>
          </a:p>
        </p:txBody>
      </p:sp>
      <p:sp>
        <p:nvSpPr>
          <p:cNvPr id="6" name="TextBox 6"/>
          <p:cNvSpPr txBox="1"/>
          <p:nvPr/>
        </p:nvSpPr>
        <p:spPr>
          <a:xfrm>
            <a:off x="186148" y="1133184"/>
            <a:ext cx="11613163" cy="1541144"/>
          </a:xfrm>
          <a:prstGeom prst="rect">
            <a:avLst/>
          </a:prstGeom>
        </p:spPr>
        <p:txBody>
          <a:bodyPr lIns="0" tIns="0" rIns="0" bIns="0" rtlCol="0" anchor="t">
            <a:spAutoFit/>
          </a:bodyPr>
          <a:lstStyle/>
          <a:p>
            <a:pPr algn="ctr">
              <a:lnSpc>
                <a:spcPts val="6210"/>
              </a:lnSpc>
            </a:pPr>
            <a:r>
              <a:rPr lang="en-US" sz="4600">
                <a:solidFill>
                  <a:srgbClr val="000000"/>
                </a:solidFill>
                <a:latin typeface="TT Hoves Bold"/>
                <a:ea typeface="TT Hoves Bold"/>
                <a:cs typeface="TT Hoves Bold"/>
                <a:sym typeface="TT Hoves Bold"/>
              </a:rPr>
              <a:t>PERFORMANCE METRICS OF LOGISTIC REGRESSION MODEL</a:t>
            </a:r>
          </a:p>
        </p:txBody>
      </p:sp>
      <p:sp>
        <p:nvSpPr>
          <p:cNvPr id="7" name="TextBox 7"/>
          <p:cNvSpPr txBox="1"/>
          <p:nvPr/>
        </p:nvSpPr>
        <p:spPr>
          <a:xfrm>
            <a:off x="702570" y="393928"/>
            <a:ext cx="2834509"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LOGISTIC REGRESSION</a:t>
            </a:r>
          </a:p>
        </p:txBody>
      </p:sp>
      <p:sp>
        <p:nvSpPr>
          <p:cNvPr id="8" name="TextBox 8"/>
          <p:cNvSpPr txBox="1"/>
          <p:nvPr/>
        </p:nvSpPr>
        <p:spPr>
          <a:xfrm>
            <a:off x="426848" y="2984805"/>
            <a:ext cx="10846613" cy="5534660"/>
          </a:xfrm>
          <a:prstGeom prst="rect">
            <a:avLst/>
          </a:prstGeom>
        </p:spPr>
        <p:txBody>
          <a:bodyPr lIns="0" tIns="0" rIns="0" bIns="0" rtlCol="0" anchor="t">
            <a:spAutoFit/>
          </a:bodyPr>
          <a:lstStyle/>
          <a:p>
            <a:pPr algn="just">
              <a:lnSpc>
                <a:spcPts val="2939"/>
              </a:lnSpc>
              <a:spcBef>
                <a:spcPct val="0"/>
              </a:spcBef>
            </a:pPr>
            <a:r>
              <a:rPr lang="en-US" sz="2099" spc="188">
                <a:solidFill>
                  <a:srgbClr val="000000"/>
                </a:solidFill>
                <a:latin typeface="DM Sans Bold"/>
                <a:ea typeface="DM Sans Bold"/>
                <a:cs typeface="DM Sans Bold"/>
                <a:sym typeface="DM Sans Bold"/>
              </a:rPr>
              <a:t>RESULTS EXPLANATION</a:t>
            </a:r>
          </a:p>
          <a:p>
            <a:pPr algn="just">
              <a:lnSpc>
                <a:spcPts val="2939"/>
              </a:lnSpc>
              <a:spcBef>
                <a:spcPct val="0"/>
              </a:spcBef>
            </a:pPr>
            <a:endParaRPr lang="en-US" sz="2099" spc="188">
              <a:solidFill>
                <a:srgbClr val="000000"/>
              </a:solidFill>
              <a:latin typeface="DM Sans Bold"/>
              <a:ea typeface="DM Sans Bold"/>
              <a:cs typeface="DM Sans Bold"/>
              <a:sym typeface="DM Sans Bold"/>
            </a:endParaRP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Logistic Regression Accuracy (85.25%):</a:t>
            </a:r>
            <a:r>
              <a:rPr lang="en-US" sz="1600" spc="144">
                <a:solidFill>
                  <a:srgbClr val="000000"/>
                </a:solidFill>
                <a:latin typeface="DM Sans"/>
                <a:ea typeface="DM Sans"/>
                <a:cs typeface="DM Sans"/>
                <a:sym typeface="DM Sans"/>
              </a:rPr>
              <a:t>The model correctly predicted NVDA's price movements 85.25% of the time, indicating strong predictive capability.</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CONFUSION MATRIX BREAKDOWN:</a:t>
            </a:r>
          </a:p>
          <a:p>
            <a:pPr marL="690882" lvl="2" indent="-230294" algn="just">
              <a:lnSpc>
                <a:spcPts val="2240"/>
              </a:lnSpc>
              <a:buFont typeface="Arial"/>
              <a:buChar char="⚬"/>
            </a:pPr>
            <a:r>
              <a:rPr lang="en-US" sz="1600" spc="144">
                <a:solidFill>
                  <a:srgbClr val="000000"/>
                </a:solidFill>
                <a:latin typeface="DM Sans Bold"/>
                <a:ea typeface="DM Sans Bold"/>
                <a:cs typeface="DM Sans Bold"/>
                <a:sym typeface="DM Sans Bold"/>
              </a:rPr>
              <a:t>True Positives (117): </a:t>
            </a:r>
            <a:r>
              <a:rPr lang="en-US" sz="1600" spc="144">
                <a:solidFill>
                  <a:srgbClr val="000000"/>
                </a:solidFill>
                <a:latin typeface="DM Sans"/>
                <a:ea typeface="DM Sans"/>
                <a:cs typeface="DM Sans"/>
                <a:sym typeface="DM Sans"/>
              </a:rPr>
              <a:t>Correctly predicted price increase.</a:t>
            </a:r>
          </a:p>
          <a:p>
            <a:pPr marL="690882" lvl="2" indent="-230294" algn="just">
              <a:lnSpc>
                <a:spcPts val="2240"/>
              </a:lnSpc>
              <a:buFont typeface="Arial"/>
              <a:buChar char="⚬"/>
            </a:pPr>
            <a:r>
              <a:rPr lang="en-US" sz="1600" spc="144">
                <a:solidFill>
                  <a:srgbClr val="000000"/>
                </a:solidFill>
                <a:latin typeface="DM Sans Bold"/>
                <a:ea typeface="DM Sans Bold"/>
                <a:cs typeface="DM Sans Bold"/>
                <a:sym typeface="DM Sans Bold"/>
              </a:rPr>
              <a:t>True Negatives (120):</a:t>
            </a:r>
            <a:r>
              <a:rPr lang="en-US" sz="1600" spc="144">
                <a:solidFill>
                  <a:srgbClr val="000000"/>
                </a:solidFill>
                <a:latin typeface="DM Sans"/>
                <a:ea typeface="DM Sans"/>
                <a:cs typeface="DM Sans"/>
                <a:sym typeface="DM Sans"/>
              </a:rPr>
              <a:t> Correctly predicted price decrease.</a:t>
            </a:r>
          </a:p>
          <a:p>
            <a:pPr marL="690882" lvl="2" indent="-230294" algn="just">
              <a:lnSpc>
                <a:spcPts val="2240"/>
              </a:lnSpc>
              <a:buFont typeface="Arial"/>
              <a:buChar char="⚬"/>
            </a:pPr>
            <a:r>
              <a:rPr lang="en-US" sz="1600" spc="144">
                <a:solidFill>
                  <a:srgbClr val="000000"/>
                </a:solidFill>
                <a:latin typeface="DM Sans Bold"/>
                <a:ea typeface="DM Sans Bold"/>
                <a:cs typeface="DM Sans Bold"/>
                <a:sym typeface="DM Sans Bold"/>
              </a:rPr>
              <a:t>False Positives (20):</a:t>
            </a:r>
            <a:r>
              <a:rPr lang="en-US" sz="1600" spc="144">
                <a:solidFill>
                  <a:srgbClr val="000000"/>
                </a:solidFill>
                <a:latin typeface="DM Sans"/>
                <a:ea typeface="DM Sans"/>
                <a:cs typeface="DM Sans"/>
                <a:sym typeface="DM Sans"/>
              </a:rPr>
              <a:t> Incorrectly predicted price increase.</a:t>
            </a:r>
          </a:p>
          <a:p>
            <a:pPr marL="690882" lvl="2" indent="-230294" algn="just">
              <a:lnSpc>
                <a:spcPts val="2240"/>
              </a:lnSpc>
              <a:buFont typeface="Arial"/>
              <a:buChar char="⚬"/>
            </a:pPr>
            <a:r>
              <a:rPr lang="en-US" sz="1600" spc="144">
                <a:solidFill>
                  <a:srgbClr val="000000"/>
                </a:solidFill>
                <a:latin typeface="DM Sans Bold"/>
                <a:ea typeface="DM Sans Bold"/>
                <a:cs typeface="DM Sans Bold"/>
                <a:sym typeface="DM Sans Bold"/>
              </a:rPr>
              <a:t>False Negatives (21):</a:t>
            </a:r>
            <a:r>
              <a:rPr lang="en-US" sz="1600" spc="144">
                <a:solidFill>
                  <a:srgbClr val="000000"/>
                </a:solidFill>
                <a:latin typeface="DM Sans"/>
                <a:ea typeface="DM Sans"/>
                <a:cs typeface="DM Sans"/>
                <a:sym typeface="DM Sans"/>
              </a:rPr>
              <a:t> Incorrectly predicted price decrease.</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ROC-AUC Score (0.9471): </a:t>
            </a:r>
            <a:r>
              <a:rPr lang="en-US" sz="1600" spc="144">
                <a:solidFill>
                  <a:srgbClr val="000000"/>
                </a:solidFill>
                <a:latin typeface="DM Sans"/>
                <a:ea typeface="DM Sans"/>
                <a:cs typeface="DM Sans"/>
                <a:sym typeface="DM Sans"/>
              </a:rPr>
              <a:t>Shows excellent ability to distinguish between price increases and decreases.</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ROC Curve:</a:t>
            </a:r>
            <a:r>
              <a:rPr lang="en-US" sz="1600" spc="144">
                <a:solidFill>
                  <a:srgbClr val="000000"/>
                </a:solidFill>
                <a:latin typeface="DM Sans"/>
                <a:ea typeface="DM Sans"/>
                <a:cs typeface="DM Sans"/>
                <a:sym typeface="DM Sans"/>
              </a:rPr>
              <a:t> Reinforces high ROC-AUC score, demonstrating a high true positive rate with a low false positive rate across classification thresholds.</a:t>
            </a:r>
          </a:p>
          <a:p>
            <a:pPr algn="just">
              <a:lnSpc>
                <a:spcPts val="2240"/>
              </a:lnSpc>
            </a:pPr>
            <a:endParaRPr lang="en-US" sz="1600" spc="144">
              <a:solidFill>
                <a:srgbClr val="000000"/>
              </a:solidFill>
              <a:latin typeface="DM Sans"/>
              <a:ea typeface="DM Sans"/>
              <a:cs typeface="DM Sans"/>
              <a:sym typeface="DM Sans"/>
            </a:endParaRPr>
          </a:p>
          <a:p>
            <a:pPr algn="just">
              <a:lnSpc>
                <a:spcPts val="2240"/>
              </a:lnSpc>
              <a:spcBef>
                <a:spcPct val="0"/>
              </a:spcBef>
            </a:pPr>
            <a:endParaRPr lang="en-US" sz="1600" spc="144">
              <a:solidFill>
                <a:srgbClr val="000000"/>
              </a:solidFill>
              <a:latin typeface="DM Sans"/>
              <a:ea typeface="DM Sans"/>
              <a:cs typeface="DM Sans"/>
              <a:sym typeface="DM Sans"/>
            </a:endParaRPr>
          </a:p>
          <a:p>
            <a:pPr algn="just">
              <a:lnSpc>
                <a:spcPts val="2939"/>
              </a:lnSpc>
              <a:spcBef>
                <a:spcPct val="0"/>
              </a:spcBef>
            </a:pPr>
            <a:r>
              <a:rPr lang="en-US" sz="2099" spc="188">
                <a:solidFill>
                  <a:srgbClr val="000000"/>
                </a:solidFill>
                <a:latin typeface="DM Sans Bold"/>
                <a:ea typeface="DM Sans Bold"/>
                <a:cs typeface="DM Sans Bold"/>
                <a:sym typeface="DM Sans Bold"/>
              </a:rPr>
              <a:t>SUMMARY</a:t>
            </a:r>
          </a:p>
          <a:p>
            <a:pPr algn="just">
              <a:lnSpc>
                <a:spcPts val="2240"/>
              </a:lnSpc>
              <a:spcBef>
                <a:spcPct val="0"/>
              </a:spcBef>
            </a:pPr>
            <a:endParaRPr lang="en-US" sz="2099" spc="188">
              <a:solidFill>
                <a:srgbClr val="000000"/>
              </a:solidFill>
              <a:latin typeface="DM Sans Bold"/>
              <a:ea typeface="DM Sans Bold"/>
              <a:cs typeface="DM Sans Bold"/>
              <a:sym typeface="DM Sans Bold"/>
            </a:endParaRPr>
          </a:p>
          <a:p>
            <a:pPr algn="just">
              <a:lnSpc>
                <a:spcPts val="2240"/>
              </a:lnSpc>
              <a:spcBef>
                <a:spcPct val="0"/>
              </a:spcBef>
            </a:pPr>
            <a:r>
              <a:rPr lang="en-US" sz="1600" spc="144">
                <a:solidFill>
                  <a:srgbClr val="000000"/>
                </a:solidFill>
                <a:latin typeface="DM Sans"/>
                <a:ea typeface="DM Sans"/>
                <a:cs typeface="DM Sans"/>
                <a:sym typeface="DM Sans"/>
              </a:rPr>
              <a:t>The logistic regression model, incorporating technical and macroeconomic factors, effectively predicts NVDA's price movements with high accuracy and strong discriminatory power.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4264" y="503918"/>
            <a:ext cx="1648872" cy="0"/>
          </a:xfrm>
          <a:prstGeom prst="line">
            <a:avLst/>
          </a:prstGeom>
          <a:ln w="28575" cap="flat">
            <a:solidFill>
              <a:srgbClr val="FFBD59"/>
            </a:solidFill>
            <a:prstDash val="solid"/>
            <a:headEnd type="none" w="sm" len="sm"/>
            <a:tailEnd type="none" w="sm" len="sm"/>
          </a:ln>
        </p:spPr>
        <p:txBody>
          <a:bodyPr/>
          <a:lstStyle/>
          <a:p>
            <a:endParaRPr lang="en-IL"/>
          </a:p>
        </p:txBody>
      </p:sp>
      <p:grpSp>
        <p:nvGrpSpPr>
          <p:cNvPr id="3" name="Group 3"/>
          <p:cNvGrpSpPr/>
          <p:nvPr/>
        </p:nvGrpSpPr>
        <p:grpSpPr>
          <a:xfrm>
            <a:off x="8938060" y="-167911"/>
            <a:ext cx="9575419" cy="10770989"/>
            <a:chOff x="0" y="0"/>
            <a:chExt cx="2521921" cy="2836804"/>
          </a:xfrm>
        </p:grpSpPr>
        <p:sp>
          <p:nvSpPr>
            <p:cNvPr id="4" name="Freeform 4"/>
            <p:cNvSpPr/>
            <p:nvPr/>
          </p:nvSpPr>
          <p:spPr>
            <a:xfrm>
              <a:off x="0" y="0"/>
              <a:ext cx="2521921" cy="2836804"/>
            </a:xfrm>
            <a:custGeom>
              <a:avLst/>
              <a:gdLst/>
              <a:ahLst/>
              <a:cxnLst/>
              <a:rect l="l" t="t" r="r" b="b"/>
              <a:pathLst>
                <a:path w="2521921" h="2836804">
                  <a:moveTo>
                    <a:pt x="16170" y="0"/>
                  </a:moveTo>
                  <a:lnTo>
                    <a:pt x="2505751" y="0"/>
                  </a:lnTo>
                  <a:cubicBezTo>
                    <a:pt x="2514681" y="0"/>
                    <a:pt x="2521921" y="7240"/>
                    <a:pt x="2521921" y="16170"/>
                  </a:cubicBezTo>
                  <a:lnTo>
                    <a:pt x="2521921" y="2820633"/>
                  </a:lnTo>
                  <a:cubicBezTo>
                    <a:pt x="2521921" y="2824922"/>
                    <a:pt x="2520217" y="2829035"/>
                    <a:pt x="2517185" y="2832068"/>
                  </a:cubicBezTo>
                  <a:cubicBezTo>
                    <a:pt x="2514152" y="2835100"/>
                    <a:pt x="2510039" y="2836804"/>
                    <a:pt x="2505751" y="2836804"/>
                  </a:cubicBezTo>
                  <a:lnTo>
                    <a:pt x="16170" y="2836804"/>
                  </a:lnTo>
                  <a:cubicBezTo>
                    <a:pt x="7240" y="2836804"/>
                    <a:pt x="0" y="2829564"/>
                    <a:pt x="0" y="2820633"/>
                  </a:cubicBezTo>
                  <a:lnTo>
                    <a:pt x="0" y="16170"/>
                  </a:lnTo>
                  <a:cubicBezTo>
                    <a:pt x="0" y="7240"/>
                    <a:pt x="7240" y="0"/>
                    <a:pt x="16170" y="0"/>
                  </a:cubicBezTo>
                  <a:close/>
                </a:path>
              </a:pathLst>
            </a:custGeom>
            <a:solidFill>
              <a:srgbClr val="EBEBEB">
                <a:alpha val="49804"/>
              </a:srgbClr>
            </a:solidFill>
          </p:spPr>
          <p:txBody>
            <a:bodyPr/>
            <a:lstStyle/>
            <a:p>
              <a:endParaRPr lang="en-IL"/>
            </a:p>
          </p:txBody>
        </p:sp>
        <p:sp>
          <p:nvSpPr>
            <p:cNvPr id="5" name="TextBox 5"/>
            <p:cNvSpPr txBox="1"/>
            <p:nvPr/>
          </p:nvSpPr>
          <p:spPr>
            <a:xfrm>
              <a:off x="0" y="-38100"/>
              <a:ext cx="2521921" cy="2874904"/>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8938060" y="2678352"/>
            <a:ext cx="9349940" cy="5094267"/>
          </a:xfrm>
          <a:custGeom>
            <a:avLst/>
            <a:gdLst/>
            <a:ahLst/>
            <a:cxnLst/>
            <a:rect l="l" t="t" r="r" b="b"/>
            <a:pathLst>
              <a:path w="9349940" h="5094267">
                <a:moveTo>
                  <a:pt x="0" y="0"/>
                </a:moveTo>
                <a:lnTo>
                  <a:pt x="9349940" y="0"/>
                </a:lnTo>
                <a:lnTo>
                  <a:pt x="9349940" y="5094268"/>
                </a:lnTo>
                <a:lnTo>
                  <a:pt x="0" y="5094268"/>
                </a:lnTo>
                <a:lnTo>
                  <a:pt x="0" y="0"/>
                </a:lnTo>
                <a:close/>
              </a:path>
            </a:pathLst>
          </a:custGeom>
          <a:blipFill>
            <a:blip r:embed="rId2"/>
            <a:stretch>
              <a:fillRect/>
            </a:stretch>
          </a:blipFill>
        </p:spPr>
        <p:txBody>
          <a:bodyPr/>
          <a:lstStyle/>
          <a:p>
            <a:endParaRPr lang="en-IL"/>
          </a:p>
        </p:txBody>
      </p:sp>
      <p:sp>
        <p:nvSpPr>
          <p:cNvPr id="7" name="TextBox 7"/>
          <p:cNvSpPr txBox="1"/>
          <p:nvPr/>
        </p:nvSpPr>
        <p:spPr>
          <a:xfrm>
            <a:off x="204264" y="560400"/>
            <a:ext cx="7874097" cy="1154429"/>
          </a:xfrm>
          <a:prstGeom prst="rect">
            <a:avLst/>
          </a:prstGeom>
        </p:spPr>
        <p:txBody>
          <a:bodyPr lIns="0" tIns="0" rIns="0" bIns="0" rtlCol="0" anchor="t">
            <a:spAutoFit/>
          </a:bodyPr>
          <a:lstStyle/>
          <a:p>
            <a:pPr algn="l">
              <a:lnSpc>
                <a:spcPts val="4590"/>
              </a:lnSpc>
            </a:pPr>
            <a:r>
              <a:rPr lang="en-US" sz="3400">
                <a:solidFill>
                  <a:srgbClr val="000000"/>
                </a:solidFill>
                <a:latin typeface="TT Hoves Bold"/>
                <a:ea typeface="TT Hoves Bold"/>
                <a:cs typeface="TT Hoves Bold"/>
                <a:sym typeface="TT Hoves Bold"/>
              </a:rPr>
              <a:t>Limitations and Effectiveness of ARIMA for Short-Term Forecasting</a:t>
            </a:r>
          </a:p>
        </p:txBody>
      </p:sp>
      <p:sp>
        <p:nvSpPr>
          <p:cNvPr id="8" name="TextBox 8"/>
          <p:cNvSpPr txBox="1"/>
          <p:nvPr/>
        </p:nvSpPr>
        <p:spPr>
          <a:xfrm>
            <a:off x="204264" y="137819"/>
            <a:ext cx="2542790"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ARIMA</a:t>
            </a:r>
          </a:p>
        </p:txBody>
      </p:sp>
      <p:sp>
        <p:nvSpPr>
          <p:cNvPr id="9" name="TextBox 9"/>
          <p:cNvSpPr txBox="1"/>
          <p:nvPr/>
        </p:nvSpPr>
        <p:spPr>
          <a:xfrm>
            <a:off x="204264" y="2021912"/>
            <a:ext cx="8733796" cy="8111490"/>
          </a:xfrm>
          <a:prstGeom prst="rect">
            <a:avLst/>
          </a:prstGeom>
        </p:spPr>
        <p:txBody>
          <a:bodyPr lIns="0" tIns="0" rIns="0" bIns="0" rtlCol="0" anchor="t">
            <a:spAutoFit/>
          </a:bodyPr>
          <a:lstStyle/>
          <a:p>
            <a:pPr algn="l">
              <a:lnSpc>
                <a:spcPts val="2380"/>
              </a:lnSpc>
              <a:spcBef>
                <a:spcPct val="0"/>
              </a:spcBef>
            </a:pPr>
            <a:r>
              <a:rPr lang="en-US" sz="1700" spc="153">
                <a:solidFill>
                  <a:srgbClr val="000000"/>
                </a:solidFill>
                <a:latin typeface="DM Sans Bold"/>
                <a:ea typeface="DM Sans Bold"/>
                <a:cs typeface="DM Sans Bold"/>
                <a:sym typeface="DM Sans Bold"/>
              </a:rPr>
              <a:t>Limitations and Performance of ARIMA Model</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Why ETFs Couldn't Be Included:</a:t>
            </a:r>
          </a:p>
          <a:p>
            <a:pPr marL="690882" lvl="2" indent="-230294" algn="l">
              <a:lnSpc>
                <a:spcPts val="2240"/>
              </a:lnSpc>
              <a:buFont typeface="Arial"/>
              <a:buChar char="⚬"/>
            </a:pPr>
            <a:r>
              <a:rPr lang="en-US" sz="1600" spc="144">
                <a:solidFill>
                  <a:srgbClr val="000000"/>
                </a:solidFill>
                <a:latin typeface="DM Sans"/>
                <a:ea typeface="DM Sans"/>
                <a:cs typeface="DM Sans"/>
                <a:sym typeface="DM Sans"/>
              </a:rPr>
              <a:t>ARIMA models are univariate and rely solely on past values of the target variable (stock price), excluding external factors like ETFs.</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380"/>
              </a:lnSpc>
              <a:spcBef>
                <a:spcPct val="0"/>
              </a:spcBef>
            </a:pPr>
            <a:r>
              <a:rPr lang="en-US" sz="1700" spc="153">
                <a:solidFill>
                  <a:srgbClr val="000000"/>
                </a:solidFill>
                <a:latin typeface="DM Sans Bold"/>
                <a:ea typeface="DM Sans Bold"/>
                <a:cs typeface="DM Sans Bold"/>
                <a:sym typeface="DM Sans Bold"/>
              </a:rPr>
              <a:t>ARIMA: A Short-Term Model:</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Suitability: </a:t>
            </a:r>
            <a:r>
              <a:rPr lang="en-US" sz="1600" spc="144">
                <a:solidFill>
                  <a:srgbClr val="000000"/>
                </a:solidFill>
                <a:latin typeface="DM Sans"/>
                <a:ea typeface="DM Sans"/>
                <a:cs typeface="DM Sans"/>
                <a:sym typeface="DM Sans"/>
              </a:rPr>
              <a:t>Best for short-term forecasting, capturing immediate trends and patterns.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Accuracy: </a:t>
            </a:r>
            <a:r>
              <a:rPr lang="en-US" sz="1600" spc="144">
                <a:solidFill>
                  <a:srgbClr val="000000"/>
                </a:solidFill>
                <a:latin typeface="DM Sans"/>
                <a:ea typeface="DM Sans"/>
                <a:cs typeface="DM Sans"/>
                <a:sym typeface="DM Sans"/>
              </a:rPr>
              <a:t>Generally decreases with longer forecast horizons.</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380"/>
              </a:lnSpc>
              <a:spcBef>
                <a:spcPct val="0"/>
              </a:spcBef>
            </a:pPr>
            <a:r>
              <a:rPr lang="en-US" sz="1700" spc="153">
                <a:solidFill>
                  <a:srgbClr val="000000"/>
                </a:solidFill>
                <a:latin typeface="DM Sans Bold"/>
                <a:ea typeface="DM Sans Bold"/>
                <a:cs typeface="DM Sans Bold"/>
                <a:sym typeface="DM Sans Bold"/>
              </a:rPr>
              <a:t>Advantages of ARIMA:</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Simplicity:</a:t>
            </a:r>
            <a:r>
              <a:rPr lang="en-US" sz="1600" spc="144">
                <a:solidFill>
                  <a:srgbClr val="000000"/>
                </a:solidFill>
                <a:latin typeface="DM Sans"/>
                <a:ea typeface="DM Sans"/>
                <a:cs typeface="DM Sans"/>
                <a:sym typeface="DM Sans"/>
              </a:rPr>
              <a:t> Easy to understand and implement.</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Effectiveness: </a:t>
            </a:r>
            <a:r>
              <a:rPr lang="en-US" sz="1600" spc="144">
                <a:solidFill>
                  <a:srgbClr val="000000"/>
                </a:solidFill>
                <a:latin typeface="DM Sans"/>
                <a:ea typeface="DM Sans"/>
                <a:cs typeface="DM Sans"/>
                <a:sym typeface="DM Sans"/>
              </a:rPr>
              <a:t>Accurate for short-term forecasts with clear patterns.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Flexibility: </a:t>
            </a:r>
            <a:r>
              <a:rPr lang="en-US" sz="1600" spc="144">
                <a:solidFill>
                  <a:srgbClr val="000000"/>
                </a:solidFill>
                <a:latin typeface="DM Sans"/>
                <a:ea typeface="DM Sans"/>
                <a:cs typeface="DM Sans"/>
                <a:sym typeface="DM Sans"/>
              </a:rPr>
              <a:t>Customizable with parameters (p, d, q).</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380"/>
              </a:lnSpc>
              <a:spcBef>
                <a:spcPct val="0"/>
              </a:spcBef>
            </a:pPr>
            <a:r>
              <a:rPr lang="en-US" sz="1700" spc="153">
                <a:solidFill>
                  <a:srgbClr val="000000"/>
                </a:solidFill>
                <a:latin typeface="DM Sans Bold"/>
                <a:ea typeface="DM Sans Bold"/>
                <a:cs typeface="DM Sans Bold"/>
                <a:sym typeface="DM Sans Bold"/>
              </a:rPr>
              <a:t>Performance Visualization:</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Green Line: </a:t>
            </a:r>
            <a:r>
              <a:rPr lang="en-US" sz="1600" spc="144">
                <a:solidFill>
                  <a:srgbClr val="000000"/>
                </a:solidFill>
                <a:latin typeface="DM Sans"/>
                <a:ea typeface="DM Sans"/>
                <a:cs typeface="DM Sans"/>
                <a:sym typeface="DM Sans"/>
              </a:rPr>
              <a:t>Represents ARIMA’s forecasted values, showing smooth alignment with actual prices (blue line).</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Low Metrics:</a:t>
            </a:r>
            <a:r>
              <a:rPr lang="en-US" sz="1600" spc="144">
                <a:solidFill>
                  <a:srgbClr val="000000"/>
                </a:solidFill>
                <a:latin typeface="DM Sans"/>
                <a:ea typeface="DM Sans"/>
                <a:cs typeface="DM Sans"/>
                <a:sym typeface="DM Sans"/>
              </a:rPr>
              <a:t> MSE (2.8517) and MAE (1.3373) indicate accurate predictions.</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380"/>
              </a:lnSpc>
              <a:spcBef>
                <a:spcPct val="0"/>
              </a:spcBef>
            </a:pPr>
            <a:r>
              <a:rPr lang="en-US" sz="1700" spc="153">
                <a:solidFill>
                  <a:srgbClr val="000000"/>
                </a:solidFill>
                <a:latin typeface="DM Sans Bold"/>
                <a:ea typeface="DM Sans Bold"/>
                <a:cs typeface="DM Sans Bold"/>
                <a:sym typeface="DM Sans Bold"/>
              </a:rPr>
              <a:t>Additional Insights: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Model Parameters: </a:t>
            </a:r>
            <a:r>
              <a:rPr lang="en-US" sz="1600" spc="144">
                <a:solidFill>
                  <a:srgbClr val="000000"/>
                </a:solidFill>
                <a:latin typeface="DM Sans"/>
                <a:ea typeface="DM Sans"/>
                <a:cs typeface="DM Sans"/>
                <a:sym typeface="DM Sans"/>
              </a:rPr>
              <a:t>p=3, d=2, q=3, chosen for optimal performance.</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Training vs Test Set: </a:t>
            </a:r>
            <a:r>
              <a:rPr lang="en-US" sz="1600" spc="144">
                <a:solidFill>
                  <a:srgbClr val="000000"/>
                </a:solidFill>
                <a:latin typeface="DM Sans"/>
                <a:ea typeface="DM Sans"/>
                <a:cs typeface="DM Sans"/>
                <a:sym typeface="DM Sans"/>
              </a:rPr>
              <a:t>Good fit on training data, effective short-term forecasting on test data.</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380"/>
              </a:lnSpc>
              <a:spcBef>
                <a:spcPct val="0"/>
              </a:spcBef>
            </a:pPr>
            <a:r>
              <a:rPr lang="en-US" sz="1700" spc="153">
                <a:solidFill>
                  <a:srgbClr val="000000"/>
                </a:solidFill>
                <a:latin typeface="DM Sans Bold"/>
                <a:ea typeface="DM Sans Bold"/>
                <a:cs typeface="DM Sans Bold"/>
                <a:sym typeface="DM Sans Bold"/>
              </a:rPr>
              <a:t>Summary</a:t>
            </a:r>
          </a:p>
          <a:p>
            <a:pPr algn="l">
              <a:lnSpc>
                <a:spcPts val="2240"/>
              </a:lnSpc>
              <a:spcBef>
                <a:spcPct val="0"/>
              </a:spcBef>
            </a:pPr>
            <a:r>
              <a:rPr lang="en-US" sz="1600" spc="144">
                <a:solidFill>
                  <a:srgbClr val="000000"/>
                </a:solidFill>
                <a:latin typeface="DM Sans"/>
                <a:ea typeface="DM Sans"/>
                <a:cs typeface="DM Sans"/>
                <a:sym typeface="DM Sans"/>
              </a:rPr>
              <a:t>The ARIMA model provides effective short-term predictions for NVDA's stock price, capturing trends with high accuracy and smooth forecasts, but does not accommodate external indicators like ETFs.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646" r="-10646"/>
            </a:stretch>
          </a:blipFill>
        </p:spPr>
        <p:txBody>
          <a:bodyPr/>
          <a:lstStyle/>
          <a:p>
            <a:endParaRPr lang="en-IL"/>
          </a:p>
        </p:txBody>
      </p:sp>
      <p:sp>
        <p:nvSpPr>
          <p:cNvPr id="3" name="AutoShape 3"/>
          <p:cNvSpPr/>
          <p:nvPr/>
        </p:nvSpPr>
        <p:spPr>
          <a:xfrm>
            <a:off x="602972" y="873983"/>
            <a:ext cx="1648872" cy="0"/>
          </a:xfrm>
          <a:prstGeom prst="line">
            <a:avLst/>
          </a:prstGeom>
          <a:ln w="28575" cap="flat">
            <a:solidFill>
              <a:srgbClr val="FFBD59"/>
            </a:solidFill>
            <a:prstDash val="solid"/>
            <a:headEnd type="none" w="sm" len="sm"/>
            <a:tailEnd type="none" w="sm" len="sm"/>
          </a:ln>
        </p:spPr>
        <p:txBody>
          <a:bodyPr/>
          <a:lstStyle/>
          <a:p>
            <a:endParaRPr lang="en-IL"/>
          </a:p>
        </p:txBody>
      </p:sp>
      <p:grpSp>
        <p:nvGrpSpPr>
          <p:cNvPr id="4" name="Group 4"/>
          <p:cNvGrpSpPr/>
          <p:nvPr/>
        </p:nvGrpSpPr>
        <p:grpSpPr>
          <a:xfrm>
            <a:off x="10887669" y="1710983"/>
            <a:ext cx="6150529" cy="8992668"/>
            <a:chOff x="0" y="0"/>
            <a:chExt cx="1619892" cy="2368439"/>
          </a:xfrm>
        </p:grpSpPr>
        <p:sp>
          <p:nvSpPr>
            <p:cNvPr id="5" name="Freeform 5"/>
            <p:cNvSpPr/>
            <p:nvPr/>
          </p:nvSpPr>
          <p:spPr>
            <a:xfrm>
              <a:off x="0" y="0"/>
              <a:ext cx="1619892" cy="2368439"/>
            </a:xfrm>
            <a:custGeom>
              <a:avLst/>
              <a:gdLst/>
              <a:ahLst/>
              <a:cxnLst/>
              <a:rect l="l" t="t" r="r" b="b"/>
              <a:pathLst>
                <a:path w="1619892" h="2368439">
                  <a:moveTo>
                    <a:pt x="25175" y="0"/>
                  </a:moveTo>
                  <a:lnTo>
                    <a:pt x="1594718" y="0"/>
                  </a:lnTo>
                  <a:cubicBezTo>
                    <a:pt x="1601394" y="0"/>
                    <a:pt x="1607798" y="2652"/>
                    <a:pt x="1612519" y="7374"/>
                  </a:cubicBezTo>
                  <a:cubicBezTo>
                    <a:pt x="1617240" y="12095"/>
                    <a:pt x="1619892" y="18498"/>
                    <a:pt x="1619892" y="25175"/>
                  </a:cubicBezTo>
                  <a:lnTo>
                    <a:pt x="1619892" y="2343265"/>
                  </a:lnTo>
                  <a:cubicBezTo>
                    <a:pt x="1619892" y="2357168"/>
                    <a:pt x="1608621" y="2368439"/>
                    <a:pt x="1594718" y="2368439"/>
                  </a:cubicBezTo>
                  <a:lnTo>
                    <a:pt x="25175" y="2368439"/>
                  </a:lnTo>
                  <a:cubicBezTo>
                    <a:pt x="11271" y="2368439"/>
                    <a:pt x="0" y="2357168"/>
                    <a:pt x="0" y="2343265"/>
                  </a:cubicBezTo>
                  <a:lnTo>
                    <a:pt x="0" y="25175"/>
                  </a:lnTo>
                  <a:cubicBezTo>
                    <a:pt x="0" y="11271"/>
                    <a:pt x="11271" y="0"/>
                    <a:pt x="25175" y="0"/>
                  </a:cubicBezTo>
                  <a:close/>
                </a:path>
              </a:pathLst>
            </a:custGeom>
            <a:solidFill>
              <a:srgbClr val="FFFFFF"/>
            </a:solidFill>
          </p:spPr>
          <p:txBody>
            <a:bodyPr/>
            <a:lstStyle/>
            <a:p>
              <a:endParaRPr lang="en-IL"/>
            </a:p>
          </p:txBody>
        </p:sp>
        <p:sp>
          <p:nvSpPr>
            <p:cNvPr id="6" name="TextBox 6"/>
            <p:cNvSpPr txBox="1"/>
            <p:nvPr/>
          </p:nvSpPr>
          <p:spPr>
            <a:xfrm>
              <a:off x="0" y="-38100"/>
              <a:ext cx="1619892" cy="2406539"/>
            </a:xfrm>
            <a:prstGeom prst="rect">
              <a:avLst/>
            </a:prstGeom>
          </p:spPr>
          <p:txBody>
            <a:bodyPr lIns="50800" tIns="50800" rIns="50800" bIns="50800" rtlCol="0" anchor="ctr"/>
            <a:lstStyle/>
            <a:p>
              <a:pPr algn="ctr">
                <a:lnSpc>
                  <a:spcPts val="2240"/>
                </a:lnSpc>
              </a:pPr>
              <a:endParaRPr/>
            </a:p>
          </p:txBody>
        </p:sp>
      </p:grpSp>
      <p:sp>
        <p:nvSpPr>
          <p:cNvPr id="7" name="TextBox 7"/>
          <p:cNvSpPr txBox="1"/>
          <p:nvPr/>
        </p:nvSpPr>
        <p:spPr>
          <a:xfrm>
            <a:off x="343725" y="2909850"/>
            <a:ext cx="9779449" cy="5689600"/>
          </a:xfrm>
          <a:prstGeom prst="rect">
            <a:avLst/>
          </a:prstGeom>
        </p:spPr>
        <p:txBody>
          <a:bodyPr lIns="0" tIns="0" rIns="0" bIns="0" rtlCol="0" anchor="t">
            <a:spAutoFit/>
          </a:bodyPr>
          <a:lstStyle/>
          <a:p>
            <a:pPr algn="l">
              <a:lnSpc>
                <a:spcPts val="2659"/>
              </a:lnSpc>
              <a:spcBef>
                <a:spcPct val="0"/>
              </a:spcBef>
            </a:pPr>
            <a:r>
              <a:rPr lang="en-US" sz="1899" spc="170">
                <a:solidFill>
                  <a:srgbClr val="FFFFFF"/>
                </a:solidFill>
                <a:latin typeface="DM Sans Bold"/>
                <a:ea typeface="DM Sans Bold"/>
                <a:cs typeface="DM Sans Bold"/>
                <a:sym typeface="DM Sans Bold"/>
              </a:rPr>
              <a:t>Why ETFs Weren't Included in LSTM Analysis</a:t>
            </a:r>
          </a:p>
          <a:p>
            <a:pPr algn="l">
              <a:lnSpc>
                <a:spcPts val="2240"/>
              </a:lnSpc>
              <a:spcBef>
                <a:spcPct val="0"/>
              </a:spcBef>
            </a:pPr>
            <a:r>
              <a:rPr lang="en-US" sz="1600" spc="144">
                <a:solidFill>
                  <a:srgbClr val="FFFFFF"/>
                </a:solidFill>
                <a:latin typeface="DM Sans Bold"/>
                <a:ea typeface="DM Sans Bold"/>
                <a:cs typeface="DM Sans Bold"/>
                <a:sym typeface="DM Sans Bold"/>
              </a:rPr>
              <a:t>Exclusion Rationale</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Performance: </a:t>
            </a:r>
            <a:r>
              <a:rPr lang="en-US" sz="1600" spc="144">
                <a:solidFill>
                  <a:srgbClr val="FFFFFF"/>
                </a:solidFill>
                <a:latin typeface="DM Sans"/>
                <a:ea typeface="DM Sans"/>
                <a:cs typeface="DM Sans"/>
                <a:sym typeface="DM Sans"/>
              </a:rPr>
              <a:t>LSTM model performed better (lower MSE and MAE) without ETFs, indicating that including them might have introduced noise or irrelevant information.</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Complex Relationships: </a:t>
            </a:r>
            <a:r>
              <a:rPr lang="en-US" sz="1600" spc="144">
                <a:solidFill>
                  <a:srgbClr val="FFFFFF"/>
                </a:solidFill>
                <a:latin typeface="DM Sans"/>
                <a:ea typeface="DM Sans"/>
                <a:cs typeface="DM Sans"/>
                <a:sym typeface="DM Sans"/>
              </a:rPr>
              <a:t>ETFs' complex and non-linear relationships with NVDA’s stock price may have made it difficult for the LSTM to capture those dependencies effectively.</a:t>
            </a:r>
          </a:p>
          <a:p>
            <a:pPr algn="l">
              <a:lnSpc>
                <a:spcPts val="2240"/>
              </a:lnSpc>
              <a:spcBef>
                <a:spcPct val="0"/>
              </a:spcBef>
            </a:pPr>
            <a:endParaRPr lang="en-US" sz="1600" spc="144">
              <a:solidFill>
                <a:srgbClr val="FFFFFF"/>
              </a:solidFill>
              <a:latin typeface="DM Sans"/>
              <a:ea typeface="DM Sans"/>
              <a:cs typeface="DM Sans"/>
              <a:sym typeface="DM Sans"/>
            </a:endParaRPr>
          </a:p>
          <a:p>
            <a:pPr algn="l">
              <a:lnSpc>
                <a:spcPts val="2659"/>
              </a:lnSpc>
              <a:spcBef>
                <a:spcPct val="0"/>
              </a:spcBef>
            </a:pPr>
            <a:r>
              <a:rPr lang="en-US" sz="1899" spc="170">
                <a:solidFill>
                  <a:srgbClr val="FFFFFF"/>
                </a:solidFill>
                <a:latin typeface="DM Sans Bold"/>
                <a:ea typeface="DM Sans Bold"/>
                <a:cs typeface="DM Sans Bold"/>
                <a:sym typeface="DM Sans Bold"/>
              </a:rPr>
              <a:t>LSTM vs. ARIMA</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Long-Term Memory:</a:t>
            </a:r>
            <a:r>
              <a:rPr lang="en-US" sz="1600" spc="144">
                <a:solidFill>
                  <a:srgbClr val="FFFFFF"/>
                </a:solidFill>
                <a:latin typeface="DM Sans"/>
                <a:ea typeface="DM Sans"/>
                <a:cs typeface="DM Sans"/>
                <a:sym typeface="DM Sans"/>
              </a:rPr>
              <a:t> LSTMs retain information over longer periods, unlike ARIMA which focuses on recent past values.</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Handling Non-Linearity: </a:t>
            </a:r>
            <a:r>
              <a:rPr lang="en-US" sz="1600" spc="144">
                <a:solidFill>
                  <a:srgbClr val="FFFFFF"/>
                </a:solidFill>
                <a:latin typeface="DM Sans"/>
                <a:ea typeface="DM Sans"/>
                <a:cs typeface="DM Sans"/>
                <a:sym typeface="DM Sans"/>
              </a:rPr>
              <a:t>LSTMs model complex, non-linear relationships effectively, crucial for capturing stock price dynamics.</a:t>
            </a:r>
          </a:p>
          <a:p>
            <a:pPr algn="l">
              <a:lnSpc>
                <a:spcPts val="2240"/>
              </a:lnSpc>
              <a:spcBef>
                <a:spcPct val="0"/>
              </a:spcBef>
            </a:pPr>
            <a:endParaRPr lang="en-US" sz="1600" spc="144">
              <a:solidFill>
                <a:srgbClr val="FFFFFF"/>
              </a:solidFill>
              <a:latin typeface="DM Sans"/>
              <a:ea typeface="DM Sans"/>
              <a:cs typeface="DM Sans"/>
              <a:sym typeface="DM Sans"/>
            </a:endParaRPr>
          </a:p>
          <a:p>
            <a:pPr algn="l">
              <a:lnSpc>
                <a:spcPts val="2659"/>
              </a:lnSpc>
              <a:spcBef>
                <a:spcPct val="0"/>
              </a:spcBef>
            </a:pPr>
            <a:r>
              <a:rPr lang="en-US" sz="1899" spc="170">
                <a:solidFill>
                  <a:srgbClr val="FFFFFF"/>
                </a:solidFill>
                <a:latin typeface="DM Sans Bold"/>
                <a:ea typeface="DM Sans Bold"/>
                <a:cs typeface="DM Sans Bold"/>
                <a:sym typeface="DM Sans Bold"/>
              </a:rPr>
              <a:t>Benefits of LSTM</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Adaptability: </a:t>
            </a:r>
            <a:r>
              <a:rPr lang="en-US" sz="1600" spc="144">
                <a:solidFill>
                  <a:srgbClr val="FFFFFF"/>
                </a:solidFill>
                <a:latin typeface="DM Sans"/>
                <a:ea typeface="DM Sans"/>
                <a:cs typeface="DM Sans"/>
                <a:sym typeface="DM Sans"/>
              </a:rPr>
              <a:t>Versatile across different time series patterns.</a:t>
            </a:r>
          </a:p>
          <a:p>
            <a:pPr marL="345441" lvl="1" indent="-172721" algn="l">
              <a:lnSpc>
                <a:spcPts val="2240"/>
              </a:lnSpc>
              <a:buFont typeface="Arial"/>
              <a:buChar char="•"/>
            </a:pPr>
            <a:r>
              <a:rPr lang="en-US" sz="1600" spc="144">
                <a:solidFill>
                  <a:srgbClr val="FFFFFF"/>
                </a:solidFill>
                <a:latin typeface="DM Sans"/>
                <a:ea typeface="DM Sans"/>
                <a:cs typeface="DM Sans"/>
                <a:sym typeface="DM Sans"/>
              </a:rPr>
              <a:t>Feature Learning: Automatically learns relevant features from raw data.</a:t>
            </a:r>
          </a:p>
          <a:p>
            <a:pPr marL="345441" lvl="1" indent="-172721" algn="l">
              <a:lnSpc>
                <a:spcPts val="2240"/>
              </a:lnSpc>
              <a:buFont typeface="Arial"/>
              <a:buChar char="•"/>
            </a:pPr>
            <a:r>
              <a:rPr lang="en-US" sz="1600" spc="144">
                <a:solidFill>
                  <a:srgbClr val="FFFFFF"/>
                </a:solidFill>
                <a:latin typeface="DM Sans Bold"/>
                <a:ea typeface="DM Sans Bold"/>
                <a:cs typeface="DM Sans Bold"/>
                <a:sym typeface="DM Sans Bold"/>
              </a:rPr>
              <a:t>Predictive Power:</a:t>
            </a:r>
            <a:r>
              <a:rPr lang="en-US" sz="1600" spc="144">
                <a:solidFill>
                  <a:srgbClr val="FFFFFF"/>
                </a:solidFill>
                <a:latin typeface="DM Sans"/>
                <a:ea typeface="DM Sans"/>
                <a:cs typeface="DM Sans"/>
                <a:sym typeface="DM Sans"/>
              </a:rPr>
              <a:t> Better for long-term forecasts and capturing non-linear relationships.</a:t>
            </a:r>
          </a:p>
        </p:txBody>
      </p:sp>
      <p:sp>
        <p:nvSpPr>
          <p:cNvPr id="8" name="Freeform 8"/>
          <p:cNvSpPr/>
          <p:nvPr/>
        </p:nvSpPr>
        <p:spPr>
          <a:xfrm>
            <a:off x="11445612" y="2595776"/>
            <a:ext cx="1147777" cy="1147777"/>
          </a:xfrm>
          <a:custGeom>
            <a:avLst/>
            <a:gdLst/>
            <a:ahLst/>
            <a:cxnLst/>
            <a:rect l="l" t="t" r="r" b="b"/>
            <a:pathLst>
              <a:path w="1147777" h="1147777">
                <a:moveTo>
                  <a:pt x="0" y="0"/>
                </a:moveTo>
                <a:lnTo>
                  <a:pt x="1147777" y="0"/>
                </a:lnTo>
                <a:lnTo>
                  <a:pt x="1147777" y="1147777"/>
                </a:lnTo>
                <a:lnTo>
                  <a:pt x="0" y="11477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9" name="Freeform 9"/>
          <p:cNvSpPr/>
          <p:nvPr/>
        </p:nvSpPr>
        <p:spPr>
          <a:xfrm>
            <a:off x="11374277" y="5387361"/>
            <a:ext cx="1147777" cy="1124822"/>
          </a:xfrm>
          <a:custGeom>
            <a:avLst/>
            <a:gdLst/>
            <a:ahLst/>
            <a:cxnLst/>
            <a:rect l="l" t="t" r="r" b="b"/>
            <a:pathLst>
              <a:path w="1147777" h="1124822">
                <a:moveTo>
                  <a:pt x="0" y="0"/>
                </a:moveTo>
                <a:lnTo>
                  <a:pt x="1147777" y="0"/>
                </a:lnTo>
                <a:lnTo>
                  <a:pt x="1147777" y="1124821"/>
                </a:lnTo>
                <a:lnTo>
                  <a:pt x="0" y="1124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0" name="Freeform 10"/>
          <p:cNvSpPr/>
          <p:nvPr/>
        </p:nvSpPr>
        <p:spPr>
          <a:xfrm>
            <a:off x="11516947" y="7802502"/>
            <a:ext cx="1005107" cy="1005107"/>
          </a:xfrm>
          <a:custGeom>
            <a:avLst/>
            <a:gdLst/>
            <a:ahLst/>
            <a:cxnLst/>
            <a:rect l="l" t="t" r="r" b="b"/>
            <a:pathLst>
              <a:path w="1005107" h="1005107">
                <a:moveTo>
                  <a:pt x="0" y="0"/>
                </a:moveTo>
                <a:lnTo>
                  <a:pt x="1005107" y="0"/>
                </a:lnTo>
                <a:lnTo>
                  <a:pt x="1005107" y="1005107"/>
                </a:lnTo>
                <a:lnTo>
                  <a:pt x="0" y="10051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L"/>
          </a:p>
        </p:txBody>
      </p:sp>
      <p:sp>
        <p:nvSpPr>
          <p:cNvPr id="11" name="TextBox 11"/>
          <p:cNvSpPr txBox="1"/>
          <p:nvPr/>
        </p:nvSpPr>
        <p:spPr>
          <a:xfrm>
            <a:off x="589093" y="1086767"/>
            <a:ext cx="9906593" cy="760094"/>
          </a:xfrm>
          <a:prstGeom prst="rect">
            <a:avLst/>
          </a:prstGeom>
        </p:spPr>
        <p:txBody>
          <a:bodyPr lIns="0" tIns="0" rIns="0" bIns="0" rtlCol="0" anchor="t">
            <a:spAutoFit/>
          </a:bodyPr>
          <a:lstStyle/>
          <a:p>
            <a:pPr algn="ctr">
              <a:lnSpc>
                <a:spcPts val="6210"/>
              </a:lnSpc>
            </a:pPr>
            <a:r>
              <a:rPr lang="en-US" sz="4600">
                <a:solidFill>
                  <a:srgbClr val="FFFFFF"/>
                </a:solidFill>
                <a:latin typeface="TT Hoves Bold"/>
                <a:ea typeface="TT Hoves Bold"/>
                <a:cs typeface="TT Hoves Bold"/>
                <a:sym typeface="TT Hoves Bold"/>
              </a:rPr>
              <a:t>LSTM MODEL</a:t>
            </a:r>
          </a:p>
        </p:txBody>
      </p:sp>
      <p:sp>
        <p:nvSpPr>
          <p:cNvPr id="12" name="TextBox 12"/>
          <p:cNvSpPr txBox="1"/>
          <p:nvPr/>
        </p:nvSpPr>
        <p:spPr>
          <a:xfrm>
            <a:off x="13072671" y="2934581"/>
            <a:ext cx="3311775" cy="432067"/>
          </a:xfrm>
          <a:prstGeom prst="rect">
            <a:avLst/>
          </a:prstGeom>
        </p:spPr>
        <p:txBody>
          <a:bodyPr lIns="0" tIns="0" rIns="0" bIns="0" rtlCol="0" anchor="t">
            <a:spAutoFit/>
          </a:bodyPr>
          <a:lstStyle/>
          <a:p>
            <a:pPr algn="l">
              <a:lnSpc>
                <a:spcPts val="3489"/>
              </a:lnSpc>
            </a:pPr>
            <a:r>
              <a:rPr lang="en-US" sz="2585">
                <a:solidFill>
                  <a:srgbClr val="13191D"/>
                </a:solidFill>
                <a:latin typeface="TT Hoves Bold"/>
                <a:ea typeface="TT Hoves Bold"/>
                <a:cs typeface="TT Hoves Bold"/>
                <a:sym typeface="TT Hoves Bold"/>
              </a:rPr>
              <a:t>DATA SCALING</a:t>
            </a:r>
          </a:p>
        </p:txBody>
      </p:sp>
      <p:sp>
        <p:nvSpPr>
          <p:cNvPr id="13" name="TextBox 13"/>
          <p:cNvSpPr txBox="1"/>
          <p:nvPr/>
        </p:nvSpPr>
        <p:spPr>
          <a:xfrm>
            <a:off x="12797660" y="5836254"/>
            <a:ext cx="3861797" cy="432067"/>
          </a:xfrm>
          <a:prstGeom prst="rect">
            <a:avLst/>
          </a:prstGeom>
        </p:spPr>
        <p:txBody>
          <a:bodyPr lIns="0" tIns="0" rIns="0" bIns="0" rtlCol="0" anchor="t">
            <a:spAutoFit/>
          </a:bodyPr>
          <a:lstStyle/>
          <a:p>
            <a:pPr algn="l">
              <a:lnSpc>
                <a:spcPts val="3489"/>
              </a:lnSpc>
            </a:pPr>
            <a:r>
              <a:rPr lang="en-US" sz="2585">
                <a:solidFill>
                  <a:srgbClr val="13191D"/>
                </a:solidFill>
                <a:latin typeface="TT Hoves Bold"/>
                <a:ea typeface="TT Hoves Bold"/>
                <a:cs typeface="TT Hoves Bold"/>
                <a:sym typeface="TT Hoves Bold"/>
              </a:rPr>
              <a:t>MODEL ARCHITECTURE</a:t>
            </a:r>
          </a:p>
        </p:txBody>
      </p:sp>
      <p:sp>
        <p:nvSpPr>
          <p:cNvPr id="14" name="TextBox 14"/>
          <p:cNvSpPr txBox="1"/>
          <p:nvPr/>
        </p:nvSpPr>
        <p:spPr>
          <a:xfrm>
            <a:off x="602972" y="436613"/>
            <a:ext cx="3055008" cy="280670"/>
          </a:xfrm>
          <a:prstGeom prst="rect">
            <a:avLst/>
          </a:prstGeom>
        </p:spPr>
        <p:txBody>
          <a:bodyPr lIns="0" tIns="0" rIns="0" bIns="0" rtlCol="0" anchor="t">
            <a:spAutoFit/>
          </a:bodyPr>
          <a:lstStyle/>
          <a:p>
            <a:pPr algn="l">
              <a:lnSpc>
                <a:spcPts val="2380"/>
              </a:lnSpc>
            </a:pPr>
            <a:r>
              <a:rPr lang="en-US" sz="1700" spc="204">
                <a:solidFill>
                  <a:srgbClr val="FFFFFF"/>
                </a:solidFill>
                <a:latin typeface="DM Sans"/>
                <a:ea typeface="DM Sans"/>
                <a:cs typeface="DM Sans"/>
                <a:sym typeface="DM Sans"/>
              </a:rPr>
              <a:t>LSTM</a:t>
            </a:r>
          </a:p>
        </p:txBody>
      </p:sp>
      <p:sp>
        <p:nvSpPr>
          <p:cNvPr id="15" name="TextBox 15"/>
          <p:cNvSpPr txBox="1"/>
          <p:nvPr/>
        </p:nvSpPr>
        <p:spPr>
          <a:xfrm>
            <a:off x="11264483" y="4096988"/>
            <a:ext cx="5663271" cy="871220"/>
          </a:xfrm>
          <a:prstGeom prst="rect">
            <a:avLst/>
          </a:prstGeom>
        </p:spPr>
        <p:txBody>
          <a:bodyPr lIns="0" tIns="0" rIns="0" bIns="0" rtlCol="0" anchor="t">
            <a:spAutoFit/>
          </a:bodyPr>
          <a:lstStyle/>
          <a:p>
            <a:pPr algn="l">
              <a:lnSpc>
                <a:spcPts val="2380"/>
              </a:lnSpc>
            </a:pPr>
            <a:r>
              <a:rPr lang="en-US" sz="1700">
                <a:solidFill>
                  <a:srgbClr val="000000"/>
                </a:solidFill>
                <a:latin typeface="DM Sans"/>
                <a:ea typeface="DM Sans"/>
                <a:cs typeface="DM Sans"/>
                <a:sym typeface="DM Sans"/>
              </a:rPr>
              <a:t>Scaling the data between 0 and 1 is important for LSTMs as it helps stabilize the training process and prevents large input values from dominating the learning.</a:t>
            </a:r>
          </a:p>
        </p:txBody>
      </p:sp>
      <p:sp>
        <p:nvSpPr>
          <p:cNvPr id="16" name="TextBox 16"/>
          <p:cNvSpPr txBox="1"/>
          <p:nvPr/>
        </p:nvSpPr>
        <p:spPr>
          <a:xfrm>
            <a:off x="11281828" y="6912232"/>
            <a:ext cx="5645926" cy="575945"/>
          </a:xfrm>
          <a:prstGeom prst="rect">
            <a:avLst/>
          </a:prstGeom>
        </p:spPr>
        <p:txBody>
          <a:bodyPr lIns="0" tIns="0" rIns="0" bIns="0" rtlCol="0" anchor="t">
            <a:spAutoFit/>
          </a:bodyPr>
          <a:lstStyle/>
          <a:p>
            <a:pPr algn="l">
              <a:lnSpc>
                <a:spcPts val="2380"/>
              </a:lnSpc>
            </a:pPr>
            <a:r>
              <a:rPr lang="en-US" sz="1700">
                <a:solidFill>
                  <a:srgbClr val="000000"/>
                </a:solidFill>
                <a:latin typeface="DM Sans"/>
                <a:ea typeface="DM Sans"/>
                <a:cs typeface="DM Sans"/>
                <a:sym typeface="DM Sans"/>
              </a:rPr>
              <a:t>The two LSTM layers with dropout help the model learn complex patterns while mitigating overfitting.</a:t>
            </a:r>
          </a:p>
        </p:txBody>
      </p:sp>
      <p:sp>
        <p:nvSpPr>
          <p:cNvPr id="17" name="TextBox 17"/>
          <p:cNvSpPr txBox="1"/>
          <p:nvPr/>
        </p:nvSpPr>
        <p:spPr>
          <a:xfrm>
            <a:off x="12522054" y="2050695"/>
            <a:ext cx="2881759" cy="897255"/>
          </a:xfrm>
          <a:prstGeom prst="rect">
            <a:avLst/>
          </a:prstGeom>
        </p:spPr>
        <p:txBody>
          <a:bodyPr lIns="0" tIns="0" rIns="0" bIns="0" rtlCol="0" anchor="t">
            <a:spAutoFit/>
          </a:bodyPr>
          <a:lstStyle/>
          <a:p>
            <a:pPr algn="ctr">
              <a:lnSpc>
                <a:spcPts val="2799"/>
              </a:lnSpc>
            </a:pPr>
            <a:r>
              <a:rPr lang="en-US" sz="1999" spc="179">
                <a:solidFill>
                  <a:srgbClr val="000000"/>
                </a:solidFill>
                <a:latin typeface="DM Sans Bold"/>
                <a:ea typeface="DM Sans Bold"/>
                <a:cs typeface="DM Sans Bold"/>
                <a:sym typeface="DM Sans Bold"/>
              </a:rPr>
              <a:t>ADDITIONAL POINTS</a:t>
            </a:r>
          </a:p>
          <a:p>
            <a:pPr algn="ctr">
              <a:lnSpc>
                <a:spcPts val="2240"/>
              </a:lnSpc>
              <a:spcBef>
                <a:spcPct val="0"/>
              </a:spcBef>
            </a:pPr>
            <a:endParaRPr lang="en-US" sz="1999" spc="179">
              <a:solidFill>
                <a:srgbClr val="000000"/>
              </a:solidFill>
              <a:latin typeface="DM Sans Bold"/>
              <a:ea typeface="DM Sans Bold"/>
              <a:cs typeface="DM Sans Bold"/>
              <a:sym typeface="DM Sans Bold"/>
            </a:endParaRPr>
          </a:p>
          <a:p>
            <a:pPr algn="ctr">
              <a:lnSpc>
                <a:spcPts val="2240"/>
              </a:lnSpc>
              <a:spcBef>
                <a:spcPct val="0"/>
              </a:spcBef>
            </a:pPr>
            <a:endParaRPr lang="en-US" sz="1999" spc="179">
              <a:solidFill>
                <a:srgbClr val="000000"/>
              </a:solidFill>
              <a:latin typeface="DM Sans Bold"/>
              <a:ea typeface="DM Sans Bold"/>
              <a:cs typeface="DM Sans Bold"/>
              <a:sym typeface="DM Sans Bold"/>
            </a:endParaRPr>
          </a:p>
        </p:txBody>
      </p:sp>
      <p:sp>
        <p:nvSpPr>
          <p:cNvPr id="18" name="TextBox 18"/>
          <p:cNvSpPr txBox="1"/>
          <p:nvPr/>
        </p:nvSpPr>
        <p:spPr>
          <a:xfrm>
            <a:off x="12522054" y="7878702"/>
            <a:ext cx="3861797" cy="865154"/>
          </a:xfrm>
          <a:prstGeom prst="rect">
            <a:avLst/>
          </a:prstGeom>
        </p:spPr>
        <p:txBody>
          <a:bodyPr lIns="0" tIns="0" rIns="0" bIns="0" rtlCol="0" anchor="t">
            <a:spAutoFit/>
          </a:bodyPr>
          <a:lstStyle/>
          <a:p>
            <a:pPr algn="ctr">
              <a:lnSpc>
                <a:spcPts val="3489"/>
              </a:lnSpc>
            </a:pPr>
            <a:r>
              <a:rPr lang="en-US" sz="2585">
                <a:solidFill>
                  <a:srgbClr val="13191D"/>
                </a:solidFill>
                <a:latin typeface="TT Hoves Bold"/>
                <a:ea typeface="TT Hoves Bold"/>
                <a:cs typeface="TT Hoves Bold"/>
                <a:sym typeface="TT Hoves Bold"/>
              </a:rPr>
              <a:t>TRAINING AND TEST SPLIT</a:t>
            </a:r>
          </a:p>
        </p:txBody>
      </p:sp>
      <p:sp>
        <p:nvSpPr>
          <p:cNvPr id="19" name="TextBox 19"/>
          <p:cNvSpPr txBox="1"/>
          <p:nvPr/>
        </p:nvSpPr>
        <p:spPr>
          <a:xfrm>
            <a:off x="11264483" y="9029606"/>
            <a:ext cx="5645926" cy="575945"/>
          </a:xfrm>
          <a:prstGeom prst="rect">
            <a:avLst/>
          </a:prstGeom>
        </p:spPr>
        <p:txBody>
          <a:bodyPr lIns="0" tIns="0" rIns="0" bIns="0" rtlCol="0" anchor="t">
            <a:spAutoFit/>
          </a:bodyPr>
          <a:lstStyle/>
          <a:p>
            <a:pPr algn="l">
              <a:lnSpc>
                <a:spcPts val="2380"/>
              </a:lnSpc>
            </a:pPr>
            <a:r>
              <a:rPr lang="en-US" sz="1700">
                <a:solidFill>
                  <a:srgbClr val="000000"/>
                </a:solidFill>
                <a:latin typeface="DM Sans"/>
                <a:ea typeface="DM Sans"/>
                <a:cs typeface="DM Sans"/>
                <a:sym typeface="DM Sans"/>
              </a:rPr>
              <a:t>The use of a test set allows for an unbiased evaluation of the model's predictive performance on unseen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38223" y="-12660"/>
            <a:ext cx="9915434" cy="5275107"/>
            <a:chOff x="0" y="0"/>
            <a:chExt cx="2207228" cy="1174266"/>
          </a:xfrm>
        </p:grpSpPr>
        <p:sp>
          <p:nvSpPr>
            <p:cNvPr id="3" name="Freeform 3"/>
            <p:cNvSpPr/>
            <p:nvPr/>
          </p:nvSpPr>
          <p:spPr>
            <a:xfrm>
              <a:off x="0" y="0"/>
              <a:ext cx="2207227" cy="1174266"/>
            </a:xfrm>
            <a:custGeom>
              <a:avLst/>
              <a:gdLst/>
              <a:ahLst/>
              <a:cxnLst/>
              <a:rect l="l" t="t" r="r" b="b"/>
              <a:pathLst>
                <a:path w="2207227" h="1174266">
                  <a:moveTo>
                    <a:pt x="0" y="0"/>
                  </a:moveTo>
                  <a:lnTo>
                    <a:pt x="2207227" y="0"/>
                  </a:lnTo>
                  <a:lnTo>
                    <a:pt x="2207227" y="1174266"/>
                  </a:lnTo>
                  <a:lnTo>
                    <a:pt x="0" y="1174266"/>
                  </a:lnTo>
                  <a:close/>
                </a:path>
              </a:pathLst>
            </a:custGeom>
            <a:blipFill>
              <a:blip r:embed="rId2"/>
              <a:stretch>
                <a:fillRect t="-722" b="-722"/>
              </a:stretch>
            </a:blipFill>
          </p:spPr>
          <p:txBody>
            <a:bodyPr/>
            <a:lstStyle/>
            <a:p>
              <a:endParaRPr lang="en-IL"/>
            </a:p>
          </p:txBody>
        </p:sp>
      </p:grpSp>
      <p:sp>
        <p:nvSpPr>
          <p:cNvPr id="4" name="AutoShape 4"/>
          <p:cNvSpPr/>
          <p:nvPr/>
        </p:nvSpPr>
        <p:spPr>
          <a:xfrm>
            <a:off x="702570" y="831298"/>
            <a:ext cx="1648872" cy="0"/>
          </a:xfrm>
          <a:prstGeom prst="line">
            <a:avLst/>
          </a:prstGeom>
          <a:ln w="28575" cap="flat">
            <a:solidFill>
              <a:srgbClr val="FFBD59"/>
            </a:solidFill>
            <a:prstDash val="solid"/>
            <a:headEnd type="none" w="sm" len="sm"/>
            <a:tailEnd type="none" w="sm" len="sm"/>
          </a:ln>
        </p:spPr>
        <p:txBody>
          <a:bodyPr/>
          <a:lstStyle/>
          <a:p>
            <a:endParaRPr lang="en-IL"/>
          </a:p>
        </p:txBody>
      </p:sp>
      <p:sp>
        <p:nvSpPr>
          <p:cNvPr id="5" name="Freeform 5"/>
          <p:cNvSpPr/>
          <p:nvPr/>
        </p:nvSpPr>
        <p:spPr>
          <a:xfrm>
            <a:off x="8438223" y="5228729"/>
            <a:ext cx="9849777" cy="5058271"/>
          </a:xfrm>
          <a:custGeom>
            <a:avLst/>
            <a:gdLst/>
            <a:ahLst/>
            <a:cxnLst/>
            <a:rect l="l" t="t" r="r" b="b"/>
            <a:pathLst>
              <a:path w="9849777" h="5058271">
                <a:moveTo>
                  <a:pt x="0" y="0"/>
                </a:moveTo>
                <a:lnTo>
                  <a:pt x="9849777" y="0"/>
                </a:lnTo>
                <a:lnTo>
                  <a:pt x="9849777" y="5058271"/>
                </a:lnTo>
                <a:lnTo>
                  <a:pt x="0" y="5058271"/>
                </a:lnTo>
                <a:lnTo>
                  <a:pt x="0" y="0"/>
                </a:lnTo>
                <a:close/>
              </a:path>
            </a:pathLst>
          </a:custGeom>
          <a:blipFill>
            <a:blip r:embed="rId3"/>
            <a:stretch>
              <a:fillRect/>
            </a:stretch>
          </a:blipFill>
        </p:spPr>
        <p:txBody>
          <a:bodyPr/>
          <a:lstStyle/>
          <a:p>
            <a:endParaRPr lang="en-IL"/>
          </a:p>
        </p:txBody>
      </p:sp>
      <p:sp>
        <p:nvSpPr>
          <p:cNvPr id="6" name="TextBox 6"/>
          <p:cNvSpPr txBox="1"/>
          <p:nvPr/>
        </p:nvSpPr>
        <p:spPr>
          <a:xfrm>
            <a:off x="702570" y="1135098"/>
            <a:ext cx="8847939" cy="1541144"/>
          </a:xfrm>
          <a:prstGeom prst="rect">
            <a:avLst/>
          </a:prstGeom>
        </p:spPr>
        <p:txBody>
          <a:bodyPr lIns="0" tIns="0" rIns="0" bIns="0" rtlCol="0" anchor="t">
            <a:spAutoFit/>
          </a:bodyPr>
          <a:lstStyle/>
          <a:p>
            <a:pPr algn="l">
              <a:lnSpc>
                <a:spcPts val="6210"/>
              </a:lnSpc>
            </a:pPr>
            <a:r>
              <a:rPr lang="en-US" sz="4600">
                <a:solidFill>
                  <a:srgbClr val="000000"/>
                </a:solidFill>
                <a:latin typeface="TT Hoves Bold"/>
                <a:ea typeface="TT Hoves Bold"/>
                <a:cs typeface="TT Hoves Bold"/>
                <a:sym typeface="TT Hoves Bold"/>
              </a:rPr>
              <a:t>PERFORMANCE METRICS</a:t>
            </a:r>
          </a:p>
          <a:p>
            <a:pPr algn="l">
              <a:lnSpc>
                <a:spcPts val="6210"/>
              </a:lnSpc>
            </a:pPr>
            <a:r>
              <a:rPr lang="en-US" sz="4600">
                <a:solidFill>
                  <a:srgbClr val="000000"/>
                </a:solidFill>
                <a:latin typeface="TT Hoves Bold"/>
                <a:ea typeface="TT Hoves Bold"/>
                <a:cs typeface="TT Hoves Bold"/>
                <a:sym typeface="TT Hoves Bold"/>
              </a:rPr>
              <a:t>OF LSTM</a:t>
            </a:r>
          </a:p>
        </p:txBody>
      </p:sp>
      <p:sp>
        <p:nvSpPr>
          <p:cNvPr id="7" name="TextBox 7"/>
          <p:cNvSpPr txBox="1"/>
          <p:nvPr/>
        </p:nvSpPr>
        <p:spPr>
          <a:xfrm>
            <a:off x="702570" y="393928"/>
            <a:ext cx="2834509"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LSTM</a:t>
            </a:r>
          </a:p>
        </p:txBody>
      </p:sp>
      <p:sp>
        <p:nvSpPr>
          <p:cNvPr id="8" name="TextBox 8"/>
          <p:cNvSpPr txBox="1"/>
          <p:nvPr/>
        </p:nvSpPr>
        <p:spPr>
          <a:xfrm>
            <a:off x="490502" y="3162018"/>
            <a:ext cx="7826407" cy="6315924"/>
          </a:xfrm>
          <a:prstGeom prst="rect">
            <a:avLst/>
          </a:prstGeom>
        </p:spPr>
        <p:txBody>
          <a:bodyPr lIns="0" tIns="0" rIns="0" bIns="0" rtlCol="0" anchor="t">
            <a:spAutoFit/>
          </a:bodyPr>
          <a:lstStyle/>
          <a:p>
            <a:pPr algn="l">
              <a:lnSpc>
                <a:spcPts val="2659"/>
              </a:lnSpc>
              <a:spcBef>
                <a:spcPct val="0"/>
              </a:spcBef>
            </a:pPr>
            <a:r>
              <a:rPr lang="en-US" sz="1899" spc="170">
                <a:solidFill>
                  <a:srgbClr val="000000"/>
                </a:solidFill>
                <a:latin typeface="DM Sans Bold"/>
                <a:ea typeface="DM Sans Bold"/>
                <a:cs typeface="DM Sans Bold"/>
                <a:sym typeface="DM Sans Bold"/>
              </a:rPr>
              <a:t>RESULTS ANALYSIS</a:t>
            </a:r>
          </a:p>
          <a:p>
            <a:pPr algn="l">
              <a:lnSpc>
                <a:spcPts val="2659"/>
              </a:lnSpc>
              <a:spcBef>
                <a:spcPct val="0"/>
              </a:spcBef>
            </a:pPr>
            <a:endParaRPr lang="en-US" sz="1899" spc="170">
              <a:solidFill>
                <a:srgbClr val="000000"/>
              </a:solidFill>
              <a:latin typeface="DM Sans Bold"/>
              <a:ea typeface="DM Sans Bold"/>
              <a:cs typeface="DM Sans Bold"/>
              <a:sym typeface="DM Sans Bold"/>
            </a:endParaRPr>
          </a:p>
          <a:p>
            <a:pPr marL="384977" lvl="1" indent="-192488" algn="l">
              <a:lnSpc>
                <a:spcPts val="2496"/>
              </a:lnSpc>
              <a:buFont typeface="Arial"/>
              <a:buChar char="•"/>
            </a:pPr>
            <a:r>
              <a:rPr lang="en-US" sz="1783" spc="160">
                <a:solidFill>
                  <a:srgbClr val="000000"/>
                </a:solidFill>
                <a:latin typeface="DM Sans Bold"/>
                <a:ea typeface="DM Sans Bold"/>
                <a:cs typeface="DM Sans Bold"/>
                <a:sym typeface="DM Sans Bold"/>
              </a:rPr>
              <a:t>Low MSE and MAE: </a:t>
            </a:r>
            <a:r>
              <a:rPr lang="en-US" sz="1783" spc="160">
                <a:solidFill>
                  <a:srgbClr val="000000"/>
                </a:solidFill>
                <a:latin typeface="DM Sans"/>
                <a:ea typeface="DM Sans"/>
                <a:cs typeface="DM Sans"/>
                <a:sym typeface="DM Sans"/>
              </a:rPr>
              <a:t>The low Mean Squared Error (2.3763) and Mean Absolute Error (1.2024) indicate that the LSTM model's predictions are quite close to the actual prices in the test set. This suggests a good fit and strong predictive capability.</a:t>
            </a:r>
          </a:p>
          <a:p>
            <a:pPr algn="l">
              <a:lnSpc>
                <a:spcPts val="2496"/>
              </a:lnSpc>
            </a:pPr>
            <a:endParaRPr lang="en-US" sz="1783" spc="160">
              <a:solidFill>
                <a:srgbClr val="000000"/>
              </a:solidFill>
              <a:latin typeface="DM Sans"/>
              <a:ea typeface="DM Sans"/>
              <a:cs typeface="DM Sans"/>
              <a:sym typeface="DM Sans"/>
            </a:endParaRPr>
          </a:p>
          <a:p>
            <a:pPr marL="384977" lvl="1" indent="-192488" algn="l">
              <a:lnSpc>
                <a:spcPts val="2496"/>
              </a:lnSpc>
              <a:buFont typeface="Arial"/>
              <a:buChar char="•"/>
            </a:pPr>
            <a:r>
              <a:rPr lang="en-US" sz="1783" spc="160">
                <a:solidFill>
                  <a:srgbClr val="000000"/>
                </a:solidFill>
                <a:latin typeface="DM Sans Bold"/>
                <a:ea typeface="DM Sans Bold"/>
                <a:cs typeface="DM Sans Bold"/>
                <a:sym typeface="DM Sans Bold"/>
              </a:rPr>
              <a:t>Visual Confirmation: </a:t>
            </a:r>
            <a:r>
              <a:rPr lang="en-US" sz="1783" spc="160">
                <a:solidFill>
                  <a:srgbClr val="000000"/>
                </a:solidFill>
                <a:latin typeface="DM Sans"/>
                <a:ea typeface="DM Sans"/>
                <a:cs typeface="DM Sans"/>
                <a:sym typeface="DM Sans"/>
              </a:rPr>
              <a:t>The plot visually reinforces the model's accuracy. The red line (predicted prices) closely follows the blue line (actual prices) in the test set, demonstrating the model's ability to capture the recent price movements.</a:t>
            </a:r>
          </a:p>
          <a:p>
            <a:pPr algn="l">
              <a:lnSpc>
                <a:spcPts val="2496"/>
              </a:lnSpc>
            </a:pPr>
            <a:endParaRPr lang="en-US" sz="1783" spc="160">
              <a:solidFill>
                <a:srgbClr val="000000"/>
              </a:solidFill>
              <a:latin typeface="DM Sans"/>
              <a:ea typeface="DM Sans"/>
              <a:cs typeface="DM Sans"/>
              <a:sym typeface="DM Sans"/>
            </a:endParaRPr>
          </a:p>
          <a:p>
            <a:pPr marL="384977" lvl="1" indent="-192488" algn="l">
              <a:lnSpc>
                <a:spcPts val="2496"/>
              </a:lnSpc>
              <a:buFont typeface="Arial"/>
              <a:buChar char="•"/>
            </a:pPr>
            <a:r>
              <a:rPr lang="en-US" sz="1783" spc="160">
                <a:solidFill>
                  <a:srgbClr val="000000"/>
                </a:solidFill>
                <a:latin typeface="DM Sans Bold"/>
                <a:ea typeface="DM Sans Bold"/>
                <a:cs typeface="DM Sans Bold"/>
                <a:sym typeface="DM Sans Bold"/>
              </a:rPr>
              <a:t>Promising Forecast:</a:t>
            </a:r>
            <a:r>
              <a:rPr lang="en-US" sz="1783" spc="160">
                <a:solidFill>
                  <a:srgbClr val="000000"/>
                </a:solidFill>
                <a:latin typeface="DM Sans"/>
                <a:ea typeface="DM Sans"/>
                <a:cs typeface="DM Sans"/>
                <a:sym typeface="DM Sans"/>
              </a:rPr>
              <a:t> The green dashed line (forecasted prices) extends beyond the actual data, showing the model's prediction for the next 100 days. While the second image (Lower Image) confirms that the forecast aligned well with the actual subsequent price increase, which is a very positive sign.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2529" y="1260531"/>
            <a:ext cx="17459136" cy="6482081"/>
          </a:xfrm>
          <a:prstGeom prst="rect">
            <a:avLst/>
          </a:prstGeom>
        </p:spPr>
        <p:txBody>
          <a:bodyPr lIns="0" tIns="0" rIns="0" bIns="0" rtlCol="0" anchor="t">
            <a:spAutoFit/>
          </a:bodyPr>
          <a:lstStyle/>
          <a:p>
            <a:pPr algn="ctr">
              <a:lnSpc>
                <a:spcPts val="5599"/>
              </a:lnSpc>
              <a:spcBef>
                <a:spcPct val="0"/>
              </a:spcBef>
            </a:pPr>
            <a:r>
              <a:rPr lang="en-US" sz="3999" spc="359">
                <a:solidFill>
                  <a:srgbClr val="000000"/>
                </a:solidFill>
                <a:latin typeface="DM Sans Bold"/>
                <a:ea typeface="DM Sans Bold"/>
                <a:cs typeface="DM Sans Bold"/>
                <a:sym typeface="DM Sans Bold"/>
              </a:rPr>
              <a:t>Summary of Results</a:t>
            </a:r>
          </a:p>
          <a:p>
            <a:pPr algn="l">
              <a:lnSpc>
                <a:spcPts val="2240"/>
              </a:lnSpc>
              <a:spcBef>
                <a:spcPct val="0"/>
              </a:spcBef>
            </a:pPr>
            <a:endParaRPr lang="en-US" sz="3999" spc="359">
              <a:solidFill>
                <a:srgbClr val="000000"/>
              </a:solidFill>
              <a:latin typeface="DM Sans Bold"/>
              <a:ea typeface="DM Sans Bold"/>
              <a:cs typeface="DM Sans Bold"/>
              <a:sym typeface="DM Sans Bold"/>
            </a:endParaRPr>
          </a:p>
          <a:p>
            <a:pPr algn="l">
              <a:lnSpc>
                <a:spcPts val="2659"/>
              </a:lnSpc>
              <a:spcBef>
                <a:spcPct val="0"/>
              </a:spcBef>
            </a:pPr>
            <a:r>
              <a:rPr lang="en-US" sz="1899" spc="170">
                <a:solidFill>
                  <a:srgbClr val="000000"/>
                </a:solidFill>
                <a:latin typeface="DM Sans Bold"/>
                <a:ea typeface="DM Sans Bold"/>
                <a:cs typeface="DM Sans Bold"/>
                <a:sym typeface="DM Sans Bold"/>
              </a:rPr>
              <a:t>Logistic Regression</a:t>
            </a:r>
          </a:p>
          <a:p>
            <a:pPr marL="345441" lvl="1" indent="-172721" algn="l">
              <a:lnSpc>
                <a:spcPts val="2240"/>
              </a:lnSpc>
              <a:buFont typeface="Arial"/>
              <a:buChar char="•"/>
            </a:pPr>
            <a:r>
              <a:rPr lang="en-US" sz="1600" spc="144">
                <a:solidFill>
                  <a:srgbClr val="000000"/>
                </a:solidFill>
                <a:latin typeface="DM Sans"/>
                <a:ea typeface="DM Sans"/>
                <a:cs typeface="DM Sans"/>
                <a:sym typeface="DM Sans"/>
              </a:rPr>
              <a:t>Accuracy: 85.25%</a:t>
            </a:r>
          </a:p>
          <a:p>
            <a:pPr marL="345441" lvl="1" indent="-172721" algn="l">
              <a:lnSpc>
                <a:spcPts val="2240"/>
              </a:lnSpc>
              <a:buFont typeface="Arial"/>
              <a:buChar char="•"/>
            </a:pPr>
            <a:r>
              <a:rPr lang="en-US" sz="1600" spc="144">
                <a:solidFill>
                  <a:srgbClr val="000000"/>
                </a:solidFill>
                <a:latin typeface="DM Sans"/>
                <a:ea typeface="DM Sans"/>
                <a:cs typeface="DM Sans"/>
                <a:sym typeface="DM Sans"/>
              </a:rPr>
              <a:t>ROC-AUC Score: 0.9471</a:t>
            </a:r>
          </a:p>
          <a:p>
            <a:pPr marL="345441" lvl="1" indent="-172721" algn="l">
              <a:lnSpc>
                <a:spcPts val="2240"/>
              </a:lnSpc>
              <a:buFont typeface="Arial"/>
              <a:buChar char="•"/>
            </a:pPr>
            <a:r>
              <a:rPr lang="en-US" sz="1600" spc="144">
                <a:solidFill>
                  <a:srgbClr val="000000"/>
                </a:solidFill>
                <a:latin typeface="DM Sans"/>
                <a:ea typeface="DM Sans"/>
                <a:cs typeface="DM Sans"/>
                <a:sym typeface="DM Sans"/>
              </a:rPr>
              <a:t>Benefits: Incorporating ETFs improved predictive power and risk assessment, with good overall performance in classifying price movements.</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659"/>
              </a:lnSpc>
              <a:spcBef>
                <a:spcPct val="0"/>
              </a:spcBef>
            </a:pPr>
            <a:r>
              <a:rPr lang="en-US" sz="1899" spc="170">
                <a:solidFill>
                  <a:srgbClr val="000000"/>
                </a:solidFill>
                <a:latin typeface="DM Sans Bold"/>
                <a:ea typeface="DM Sans Bold"/>
                <a:cs typeface="DM Sans Bold"/>
                <a:sym typeface="DM Sans Bold"/>
              </a:rPr>
              <a:t>ARIMA</a:t>
            </a:r>
          </a:p>
          <a:p>
            <a:pPr marL="345441" lvl="1" indent="-172721" algn="l">
              <a:lnSpc>
                <a:spcPts val="2240"/>
              </a:lnSpc>
              <a:buFont typeface="Arial"/>
              <a:buChar char="•"/>
            </a:pPr>
            <a:r>
              <a:rPr lang="en-US" sz="1600" spc="144">
                <a:solidFill>
                  <a:srgbClr val="000000"/>
                </a:solidFill>
                <a:latin typeface="DM Sans"/>
                <a:ea typeface="DM Sans"/>
                <a:cs typeface="DM Sans"/>
                <a:sym typeface="DM Sans"/>
              </a:rPr>
              <a:t>Accuracy: Good short-term forecast with low MSE (2.8517) and MAE (1.3373).</a:t>
            </a:r>
          </a:p>
          <a:p>
            <a:pPr marL="345441" lvl="1" indent="-172721" algn="l">
              <a:lnSpc>
                <a:spcPts val="2240"/>
              </a:lnSpc>
              <a:buFont typeface="Arial"/>
              <a:buChar char="•"/>
            </a:pPr>
            <a:r>
              <a:rPr lang="en-US" sz="1600" spc="144">
                <a:solidFill>
                  <a:srgbClr val="000000"/>
                </a:solidFill>
                <a:latin typeface="DM Sans"/>
                <a:ea typeface="DM Sans"/>
                <a:cs typeface="DM Sans"/>
                <a:sym typeface="DM Sans"/>
              </a:rPr>
              <a:t>Characteristics: Effective for short-term forecasting, but limited by its inability to include external factors like ETFs.</a:t>
            </a:r>
          </a:p>
          <a:p>
            <a:pPr marL="345441" lvl="1" indent="-172721" algn="l">
              <a:lnSpc>
                <a:spcPts val="2240"/>
              </a:lnSpc>
              <a:buFont typeface="Arial"/>
              <a:buChar char="•"/>
            </a:pPr>
            <a:r>
              <a:rPr lang="en-US" sz="1600" spc="144">
                <a:solidFill>
                  <a:srgbClr val="000000"/>
                </a:solidFill>
                <a:latin typeface="DM Sans"/>
                <a:ea typeface="DM Sans"/>
                <a:cs typeface="DM Sans"/>
                <a:sym typeface="DM Sans"/>
              </a:rPr>
              <a:t>Benefits: Simplicity and effectiveness in capturing short-term trends, though its accuracy can degrade over longer periods.</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659"/>
              </a:lnSpc>
              <a:spcBef>
                <a:spcPct val="0"/>
              </a:spcBef>
            </a:pPr>
            <a:r>
              <a:rPr lang="en-US" sz="1899" spc="170">
                <a:solidFill>
                  <a:srgbClr val="000000"/>
                </a:solidFill>
                <a:latin typeface="DM Sans Bold"/>
                <a:ea typeface="DM Sans Bold"/>
                <a:cs typeface="DM Sans Bold"/>
                <a:sym typeface="DM Sans Bold"/>
              </a:rPr>
              <a:t>LSTM</a:t>
            </a:r>
          </a:p>
          <a:p>
            <a:pPr marL="345441" lvl="1" indent="-172721" algn="l">
              <a:lnSpc>
                <a:spcPts val="2240"/>
              </a:lnSpc>
              <a:buFont typeface="Arial"/>
              <a:buChar char="•"/>
            </a:pPr>
            <a:r>
              <a:rPr lang="en-US" sz="1600" spc="144">
                <a:solidFill>
                  <a:srgbClr val="000000"/>
                </a:solidFill>
                <a:latin typeface="DM Sans"/>
                <a:ea typeface="DM Sans"/>
                <a:cs typeface="DM Sans"/>
                <a:sym typeface="DM Sans"/>
              </a:rPr>
              <a:t>Accuracy: High with low MSE (2.3763) and MAE (1.2024).</a:t>
            </a:r>
          </a:p>
          <a:p>
            <a:pPr marL="345441" lvl="1" indent="-172721" algn="l">
              <a:lnSpc>
                <a:spcPts val="2240"/>
              </a:lnSpc>
              <a:buFont typeface="Arial"/>
              <a:buChar char="•"/>
            </a:pPr>
            <a:r>
              <a:rPr lang="en-US" sz="1600" spc="144">
                <a:solidFill>
                  <a:srgbClr val="000000"/>
                </a:solidFill>
                <a:latin typeface="DM Sans"/>
                <a:ea typeface="DM Sans"/>
                <a:cs typeface="DM Sans"/>
                <a:sym typeface="DM Sans"/>
              </a:rPr>
              <a:t>Characteristics: Excellent for capturing long-term dependencies and handling non-linearity.</a:t>
            </a:r>
          </a:p>
          <a:p>
            <a:pPr marL="345441" lvl="1" indent="-172721" algn="l">
              <a:lnSpc>
                <a:spcPts val="2240"/>
              </a:lnSpc>
              <a:buFont typeface="Arial"/>
              <a:buChar char="•"/>
            </a:pPr>
            <a:r>
              <a:rPr lang="en-US" sz="1600" spc="144">
                <a:solidFill>
                  <a:srgbClr val="000000"/>
                </a:solidFill>
                <a:latin typeface="DM Sans"/>
                <a:ea typeface="DM Sans"/>
                <a:cs typeface="DM Sans"/>
                <a:sym typeface="DM Sans"/>
              </a:rPr>
              <a:t>Results: The LSTM model closely matched actual prices and provided a promising forecast, outperforming the other models.</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799"/>
              </a:lnSpc>
              <a:spcBef>
                <a:spcPct val="0"/>
              </a:spcBef>
            </a:pPr>
            <a:r>
              <a:rPr lang="en-US" sz="1999" spc="179">
                <a:solidFill>
                  <a:srgbClr val="000000"/>
                </a:solidFill>
                <a:latin typeface="DM Sans Bold"/>
                <a:ea typeface="DM Sans Bold"/>
                <a:cs typeface="DM Sans Bold"/>
                <a:sym typeface="DM Sans Bold"/>
              </a:rPr>
              <a:t>Recommendation</a:t>
            </a:r>
          </a:p>
          <a:p>
            <a:pPr algn="l">
              <a:lnSpc>
                <a:spcPts val="2240"/>
              </a:lnSpc>
              <a:spcBef>
                <a:spcPct val="0"/>
              </a:spcBef>
            </a:pPr>
            <a:r>
              <a:rPr lang="en-US" sz="1600" spc="144">
                <a:solidFill>
                  <a:srgbClr val="000000"/>
                </a:solidFill>
                <a:latin typeface="DM Sans"/>
                <a:ea typeface="DM Sans"/>
                <a:cs typeface="DM Sans"/>
                <a:sym typeface="DM Sans"/>
              </a:rPr>
              <a:t>Based on the results, the LSTM model is the most effective for predicting NVDA's stock price due to its superior handling of long-term dependencies and non-linear relationships. It demonstrated the best accuracy and forecast performance among the models tested. For robust stock price forecasting, leveraging the LSTM model and continuously updating it with new data and market conditions is recommended.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IL"/>
          </a:p>
        </p:txBody>
      </p:sp>
      <p:sp>
        <p:nvSpPr>
          <p:cNvPr id="3" name="TextBox 3"/>
          <p:cNvSpPr txBox="1"/>
          <p:nvPr/>
        </p:nvSpPr>
        <p:spPr>
          <a:xfrm>
            <a:off x="1656482" y="4322202"/>
            <a:ext cx="8202022" cy="1009650"/>
          </a:xfrm>
          <a:prstGeom prst="rect">
            <a:avLst/>
          </a:prstGeom>
        </p:spPr>
        <p:txBody>
          <a:bodyPr lIns="0" tIns="0" rIns="0" bIns="0" rtlCol="0" anchor="t">
            <a:spAutoFit/>
          </a:bodyPr>
          <a:lstStyle/>
          <a:p>
            <a:pPr algn="l">
              <a:lnSpc>
                <a:spcPts val="8100"/>
              </a:lnSpc>
            </a:pPr>
            <a:r>
              <a:rPr lang="en-US" sz="6000">
                <a:solidFill>
                  <a:srgbClr val="FFFFFF"/>
                </a:solidFill>
                <a:latin typeface="DM Sans Bold"/>
                <a:ea typeface="DM Sans Bold"/>
                <a:cs typeface="DM Sans Bold"/>
                <a:sym typeface="DM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L"/>
          </a:p>
        </p:txBody>
      </p:sp>
      <p:grpSp>
        <p:nvGrpSpPr>
          <p:cNvPr id="3" name="Group 3"/>
          <p:cNvGrpSpPr/>
          <p:nvPr/>
        </p:nvGrpSpPr>
        <p:grpSpPr>
          <a:xfrm>
            <a:off x="2105845" y="4453443"/>
            <a:ext cx="3721215" cy="3836772"/>
            <a:chOff x="0" y="0"/>
            <a:chExt cx="980073" cy="1010508"/>
          </a:xfrm>
        </p:grpSpPr>
        <p:sp>
          <p:nvSpPr>
            <p:cNvPr id="4" name="Freeform 4"/>
            <p:cNvSpPr/>
            <p:nvPr/>
          </p:nvSpPr>
          <p:spPr>
            <a:xfrm>
              <a:off x="0" y="0"/>
              <a:ext cx="980073" cy="1010508"/>
            </a:xfrm>
            <a:custGeom>
              <a:avLst/>
              <a:gdLst/>
              <a:ahLst/>
              <a:cxnLst/>
              <a:rect l="l" t="t" r="r" b="b"/>
              <a:pathLst>
                <a:path w="980073" h="1010508">
                  <a:moveTo>
                    <a:pt x="41610" y="0"/>
                  </a:moveTo>
                  <a:lnTo>
                    <a:pt x="938463" y="0"/>
                  </a:lnTo>
                  <a:cubicBezTo>
                    <a:pt x="949499" y="0"/>
                    <a:pt x="960082" y="4384"/>
                    <a:pt x="967886" y="12187"/>
                  </a:cubicBezTo>
                  <a:cubicBezTo>
                    <a:pt x="975689" y="19991"/>
                    <a:pt x="980073" y="30574"/>
                    <a:pt x="980073" y="41610"/>
                  </a:cubicBezTo>
                  <a:lnTo>
                    <a:pt x="980073" y="968898"/>
                  </a:lnTo>
                  <a:cubicBezTo>
                    <a:pt x="980073" y="979934"/>
                    <a:pt x="975689" y="990517"/>
                    <a:pt x="967886" y="998321"/>
                  </a:cubicBezTo>
                  <a:cubicBezTo>
                    <a:pt x="960082" y="1006124"/>
                    <a:pt x="949499" y="1010508"/>
                    <a:pt x="938463" y="1010508"/>
                  </a:cubicBezTo>
                  <a:lnTo>
                    <a:pt x="41610" y="1010508"/>
                  </a:lnTo>
                  <a:cubicBezTo>
                    <a:pt x="30574" y="1010508"/>
                    <a:pt x="19991" y="1006124"/>
                    <a:pt x="12187" y="998321"/>
                  </a:cubicBezTo>
                  <a:cubicBezTo>
                    <a:pt x="4384" y="990517"/>
                    <a:pt x="0" y="979934"/>
                    <a:pt x="0" y="968898"/>
                  </a:cubicBezTo>
                  <a:lnTo>
                    <a:pt x="0" y="41610"/>
                  </a:lnTo>
                  <a:cubicBezTo>
                    <a:pt x="0" y="30574"/>
                    <a:pt x="4384" y="19991"/>
                    <a:pt x="12187" y="12187"/>
                  </a:cubicBezTo>
                  <a:cubicBezTo>
                    <a:pt x="19991" y="4384"/>
                    <a:pt x="30574" y="0"/>
                    <a:pt x="41610" y="0"/>
                  </a:cubicBezTo>
                  <a:close/>
                </a:path>
              </a:pathLst>
            </a:custGeom>
            <a:solidFill>
              <a:srgbClr val="EBEBEB"/>
            </a:solidFill>
          </p:spPr>
          <p:txBody>
            <a:bodyPr/>
            <a:lstStyle/>
            <a:p>
              <a:endParaRPr lang="en-IL"/>
            </a:p>
          </p:txBody>
        </p:sp>
        <p:sp>
          <p:nvSpPr>
            <p:cNvPr id="5" name="TextBox 5"/>
            <p:cNvSpPr txBox="1"/>
            <p:nvPr/>
          </p:nvSpPr>
          <p:spPr>
            <a:xfrm>
              <a:off x="0" y="-38100"/>
              <a:ext cx="980073" cy="1048608"/>
            </a:xfrm>
            <a:prstGeom prst="rect">
              <a:avLst/>
            </a:prstGeom>
          </p:spPr>
          <p:txBody>
            <a:bodyPr lIns="50800" tIns="50800" rIns="50800" bIns="50800" rtlCol="0" anchor="ctr"/>
            <a:lstStyle/>
            <a:p>
              <a:pPr algn="ctr">
                <a:lnSpc>
                  <a:spcPts val="2240"/>
                </a:lnSpc>
              </a:pPr>
              <a:endParaRPr/>
            </a:p>
          </p:txBody>
        </p:sp>
      </p:grpSp>
      <p:grpSp>
        <p:nvGrpSpPr>
          <p:cNvPr id="6" name="Group 6"/>
          <p:cNvGrpSpPr/>
          <p:nvPr/>
        </p:nvGrpSpPr>
        <p:grpSpPr>
          <a:xfrm>
            <a:off x="7283393" y="4453443"/>
            <a:ext cx="3721215" cy="3836772"/>
            <a:chOff x="0" y="0"/>
            <a:chExt cx="980073" cy="1010508"/>
          </a:xfrm>
        </p:grpSpPr>
        <p:sp>
          <p:nvSpPr>
            <p:cNvPr id="7" name="Freeform 7"/>
            <p:cNvSpPr/>
            <p:nvPr/>
          </p:nvSpPr>
          <p:spPr>
            <a:xfrm>
              <a:off x="0" y="0"/>
              <a:ext cx="980073" cy="1010508"/>
            </a:xfrm>
            <a:custGeom>
              <a:avLst/>
              <a:gdLst/>
              <a:ahLst/>
              <a:cxnLst/>
              <a:rect l="l" t="t" r="r" b="b"/>
              <a:pathLst>
                <a:path w="980073" h="1010508">
                  <a:moveTo>
                    <a:pt x="41610" y="0"/>
                  </a:moveTo>
                  <a:lnTo>
                    <a:pt x="938463" y="0"/>
                  </a:lnTo>
                  <a:cubicBezTo>
                    <a:pt x="949499" y="0"/>
                    <a:pt x="960082" y="4384"/>
                    <a:pt x="967886" y="12187"/>
                  </a:cubicBezTo>
                  <a:cubicBezTo>
                    <a:pt x="975689" y="19991"/>
                    <a:pt x="980073" y="30574"/>
                    <a:pt x="980073" y="41610"/>
                  </a:cubicBezTo>
                  <a:lnTo>
                    <a:pt x="980073" y="968898"/>
                  </a:lnTo>
                  <a:cubicBezTo>
                    <a:pt x="980073" y="979934"/>
                    <a:pt x="975689" y="990517"/>
                    <a:pt x="967886" y="998321"/>
                  </a:cubicBezTo>
                  <a:cubicBezTo>
                    <a:pt x="960082" y="1006124"/>
                    <a:pt x="949499" y="1010508"/>
                    <a:pt x="938463" y="1010508"/>
                  </a:cubicBezTo>
                  <a:lnTo>
                    <a:pt x="41610" y="1010508"/>
                  </a:lnTo>
                  <a:cubicBezTo>
                    <a:pt x="30574" y="1010508"/>
                    <a:pt x="19991" y="1006124"/>
                    <a:pt x="12187" y="998321"/>
                  </a:cubicBezTo>
                  <a:cubicBezTo>
                    <a:pt x="4384" y="990517"/>
                    <a:pt x="0" y="979934"/>
                    <a:pt x="0" y="968898"/>
                  </a:cubicBezTo>
                  <a:lnTo>
                    <a:pt x="0" y="41610"/>
                  </a:lnTo>
                  <a:cubicBezTo>
                    <a:pt x="0" y="30574"/>
                    <a:pt x="4384" y="19991"/>
                    <a:pt x="12187" y="12187"/>
                  </a:cubicBezTo>
                  <a:cubicBezTo>
                    <a:pt x="19991" y="4384"/>
                    <a:pt x="30574" y="0"/>
                    <a:pt x="41610" y="0"/>
                  </a:cubicBezTo>
                  <a:close/>
                </a:path>
              </a:pathLst>
            </a:custGeom>
            <a:solidFill>
              <a:srgbClr val="EBEBEB"/>
            </a:solidFill>
          </p:spPr>
          <p:txBody>
            <a:bodyPr/>
            <a:lstStyle/>
            <a:p>
              <a:endParaRPr lang="en-IL"/>
            </a:p>
          </p:txBody>
        </p:sp>
        <p:sp>
          <p:nvSpPr>
            <p:cNvPr id="8" name="TextBox 8"/>
            <p:cNvSpPr txBox="1"/>
            <p:nvPr/>
          </p:nvSpPr>
          <p:spPr>
            <a:xfrm>
              <a:off x="0" y="-38100"/>
              <a:ext cx="980073" cy="1048608"/>
            </a:xfrm>
            <a:prstGeom prst="rect">
              <a:avLst/>
            </a:prstGeom>
          </p:spPr>
          <p:txBody>
            <a:bodyPr lIns="50800" tIns="50800" rIns="50800" bIns="50800" rtlCol="0" anchor="ctr"/>
            <a:lstStyle/>
            <a:p>
              <a:pPr algn="ctr">
                <a:lnSpc>
                  <a:spcPts val="2240"/>
                </a:lnSpc>
              </a:pPr>
              <a:endParaRPr/>
            </a:p>
          </p:txBody>
        </p:sp>
      </p:grpSp>
      <p:grpSp>
        <p:nvGrpSpPr>
          <p:cNvPr id="9" name="Group 9"/>
          <p:cNvGrpSpPr/>
          <p:nvPr/>
        </p:nvGrpSpPr>
        <p:grpSpPr>
          <a:xfrm>
            <a:off x="12461932" y="4453443"/>
            <a:ext cx="3721215" cy="3836772"/>
            <a:chOff x="0" y="0"/>
            <a:chExt cx="980073" cy="1010508"/>
          </a:xfrm>
        </p:grpSpPr>
        <p:sp>
          <p:nvSpPr>
            <p:cNvPr id="10" name="Freeform 10"/>
            <p:cNvSpPr/>
            <p:nvPr/>
          </p:nvSpPr>
          <p:spPr>
            <a:xfrm>
              <a:off x="0" y="0"/>
              <a:ext cx="980073" cy="1010508"/>
            </a:xfrm>
            <a:custGeom>
              <a:avLst/>
              <a:gdLst/>
              <a:ahLst/>
              <a:cxnLst/>
              <a:rect l="l" t="t" r="r" b="b"/>
              <a:pathLst>
                <a:path w="980073" h="1010508">
                  <a:moveTo>
                    <a:pt x="41610" y="0"/>
                  </a:moveTo>
                  <a:lnTo>
                    <a:pt x="938463" y="0"/>
                  </a:lnTo>
                  <a:cubicBezTo>
                    <a:pt x="949499" y="0"/>
                    <a:pt x="960082" y="4384"/>
                    <a:pt x="967886" y="12187"/>
                  </a:cubicBezTo>
                  <a:cubicBezTo>
                    <a:pt x="975689" y="19991"/>
                    <a:pt x="980073" y="30574"/>
                    <a:pt x="980073" y="41610"/>
                  </a:cubicBezTo>
                  <a:lnTo>
                    <a:pt x="980073" y="968898"/>
                  </a:lnTo>
                  <a:cubicBezTo>
                    <a:pt x="980073" y="979934"/>
                    <a:pt x="975689" y="990517"/>
                    <a:pt x="967886" y="998321"/>
                  </a:cubicBezTo>
                  <a:cubicBezTo>
                    <a:pt x="960082" y="1006124"/>
                    <a:pt x="949499" y="1010508"/>
                    <a:pt x="938463" y="1010508"/>
                  </a:cubicBezTo>
                  <a:lnTo>
                    <a:pt x="41610" y="1010508"/>
                  </a:lnTo>
                  <a:cubicBezTo>
                    <a:pt x="30574" y="1010508"/>
                    <a:pt x="19991" y="1006124"/>
                    <a:pt x="12187" y="998321"/>
                  </a:cubicBezTo>
                  <a:cubicBezTo>
                    <a:pt x="4384" y="990517"/>
                    <a:pt x="0" y="979934"/>
                    <a:pt x="0" y="968898"/>
                  </a:cubicBezTo>
                  <a:lnTo>
                    <a:pt x="0" y="41610"/>
                  </a:lnTo>
                  <a:cubicBezTo>
                    <a:pt x="0" y="30574"/>
                    <a:pt x="4384" y="19991"/>
                    <a:pt x="12187" y="12187"/>
                  </a:cubicBezTo>
                  <a:cubicBezTo>
                    <a:pt x="19991" y="4384"/>
                    <a:pt x="30574" y="0"/>
                    <a:pt x="41610" y="0"/>
                  </a:cubicBezTo>
                  <a:close/>
                </a:path>
              </a:pathLst>
            </a:custGeom>
            <a:solidFill>
              <a:srgbClr val="EBEBEB"/>
            </a:solidFill>
          </p:spPr>
          <p:txBody>
            <a:bodyPr/>
            <a:lstStyle/>
            <a:p>
              <a:endParaRPr lang="en-IL"/>
            </a:p>
          </p:txBody>
        </p:sp>
        <p:sp>
          <p:nvSpPr>
            <p:cNvPr id="11" name="TextBox 11"/>
            <p:cNvSpPr txBox="1"/>
            <p:nvPr/>
          </p:nvSpPr>
          <p:spPr>
            <a:xfrm>
              <a:off x="0" y="-38100"/>
              <a:ext cx="980073" cy="1048608"/>
            </a:xfrm>
            <a:prstGeom prst="rect">
              <a:avLst/>
            </a:prstGeom>
          </p:spPr>
          <p:txBody>
            <a:bodyPr lIns="50800" tIns="50800" rIns="50800" bIns="50800" rtlCol="0" anchor="ctr"/>
            <a:lstStyle/>
            <a:p>
              <a:pPr algn="ctr">
                <a:lnSpc>
                  <a:spcPts val="2240"/>
                </a:lnSpc>
              </a:pPr>
              <a:endParaRPr/>
            </a:p>
          </p:txBody>
        </p:sp>
      </p:grpSp>
      <p:sp>
        <p:nvSpPr>
          <p:cNvPr id="12" name="AutoShape 12"/>
          <p:cNvSpPr/>
          <p:nvPr/>
        </p:nvSpPr>
        <p:spPr>
          <a:xfrm>
            <a:off x="3142017" y="7583932"/>
            <a:ext cx="1648872" cy="0"/>
          </a:xfrm>
          <a:prstGeom prst="line">
            <a:avLst/>
          </a:prstGeom>
          <a:ln w="28575" cap="flat">
            <a:solidFill>
              <a:srgbClr val="FFBD59"/>
            </a:solidFill>
            <a:prstDash val="solid"/>
            <a:headEnd type="none" w="sm" len="sm"/>
            <a:tailEnd type="none" w="sm" len="sm"/>
          </a:ln>
        </p:spPr>
        <p:txBody>
          <a:bodyPr/>
          <a:lstStyle/>
          <a:p>
            <a:endParaRPr lang="en-IL"/>
          </a:p>
        </p:txBody>
      </p:sp>
      <p:sp>
        <p:nvSpPr>
          <p:cNvPr id="13" name="AutoShape 13"/>
          <p:cNvSpPr/>
          <p:nvPr/>
        </p:nvSpPr>
        <p:spPr>
          <a:xfrm>
            <a:off x="8319564" y="7583932"/>
            <a:ext cx="1648872" cy="0"/>
          </a:xfrm>
          <a:prstGeom prst="line">
            <a:avLst/>
          </a:prstGeom>
          <a:ln w="28575" cap="flat">
            <a:solidFill>
              <a:srgbClr val="FFBD59"/>
            </a:solidFill>
            <a:prstDash val="solid"/>
            <a:headEnd type="none" w="sm" len="sm"/>
            <a:tailEnd type="none" w="sm" len="sm"/>
          </a:ln>
        </p:spPr>
        <p:txBody>
          <a:bodyPr/>
          <a:lstStyle/>
          <a:p>
            <a:endParaRPr lang="en-IL"/>
          </a:p>
        </p:txBody>
      </p:sp>
      <p:sp>
        <p:nvSpPr>
          <p:cNvPr id="14" name="AutoShape 14"/>
          <p:cNvSpPr/>
          <p:nvPr/>
        </p:nvSpPr>
        <p:spPr>
          <a:xfrm>
            <a:off x="13498104" y="7583932"/>
            <a:ext cx="1648872" cy="0"/>
          </a:xfrm>
          <a:prstGeom prst="line">
            <a:avLst/>
          </a:prstGeom>
          <a:ln w="28575" cap="flat">
            <a:solidFill>
              <a:srgbClr val="FFBD59"/>
            </a:solidFill>
            <a:prstDash val="solid"/>
            <a:headEnd type="none" w="sm" len="sm"/>
            <a:tailEnd type="none" w="sm" len="sm"/>
          </a:ln>
        </p:spPr>
        <p:txBody>
          <a:bodyPr/>
          <a:lstStyle/>
          <a:p>
            <a:endParaRPr lang="en-IL"/>
          </a:p>
        </p:txBody>
      </p:sp>
      <p:sp>
        <p:nvSpPr>
          <p:cNvPr id="15" name="TextBox 15"/>
          <p:cNvSpPr txBox="1"/>
          <p:nvPr/>
        </p:nvSpPr>
        <p:spPr>
          <a:xfrm>
            <a:off x="4398149" y="1308832"/>
            <a:ext cx="9491701" cy="1009650"/>
          </a:xfrm>
          <a:prstGeom prst="rect">
            <a:avLst/>
          </a:prstGeom>
        </p:spPr>
        <p:txBody>
          <a:bodyPr lIns="0" tIns="0" rIns="0" bIns="0" rtlCol="0" anchor="t">
            <a:spAutoFit/>
          </a:bodyPr>
          <a:lstStyle/>
          <a:p>
            <a:pPr algn="ctr">
              <a:lnSpc>
                <a:spcPts val="8100"/>
              </a:lnSpc>
            </a:pPr>
            <a:r>
              <a:rPr lang="en-US" sz="6000">
                <a:solidFill>
                  <a:srgbClr val="FFFFFF"/>
                </a:solidFill>
                <a:latin typeface="TT Hoves Bold"/>
                <a:ea typeface="TT Hoves Bold"/>
                <a:cs typeface="TT Hoves Bold"/>
                <a:sym typeface="TT Hoves Bold"/>
              </a:rPr>
              <a:t>MEET THE TEAM</a:t>
            </a:r>
          </a:p>
        </p:txBody>
      </p:sp>
      <p:sp>
        <p:nvSpPr>
          <p:cNvPr id="16" name="TextBox 16"/>
          <p:cNvSpPr txBox="1"/>
          <p:nvPr/>
        </p:nvSpPr>
        <p:spPr>
          <a:xfrm>
            <a:off x="2346461" y="6849217"/>
            <a:ext cx="3239984" cy="382270"/>
          </a:xfrm>
          <a:prstGeom prst="rect">
            <a:avLst/>
          </a:prstGeom>
        </p:spPr>
        <p:txBody>
          <a:bodyPr lIns="0" tIns="0" rIns="0" bIns="0" rtlCol="0" anchor="t">
            <a:spAutoFit/>
          </a:bodyPr>
          <a:lstStyle/>
          <a:p>
            <a:pPr algn="ctr">
              <a:lnSpc>
                <a:spcPts val="3079"/>
              </a:lnSpc>
            </a:pPr>
            <a:r>
              <a:rPr lang="en-US" sz="2199" spc="147">
                <a:solidFill>
                  <a:srgbClr val="13191D"/>
                </a:solidFill>
                <a:latin typeface="DM Sans Bold"/>
                <a:ea typeface="DM Sans Bold"/>
                <a:cs typeface="DM Sans Bold"/>
                <a:sym typeface="DM Sans Bold"/>
              </a:rPr>
              <a:t>JAN ZAATRA</a:t>
            </a:r>
          </a:p>
        </p:txBody>
      </p:sp>
      <p:sp>
        <p:nvSpPr>
          <p:cNvPr id="17" name="TextBox 17"/>
          <p:cNvSpPr txBox="1"/>
          <p:nvPr/>
        </p:nvSpPr>
        <p:spPr>
          <a:xfrm>
            <a:off x="7524008" y="6849217"/>
            <a:ext cx="3239984" cy="382270"/>
          </a:xfrm>
          <a:prstGeom prst="rect">
            <a:avLst/>
          </a:prstGeom>
        </p:spPr>
        <p:txBody>
          <a:bodyPr lIns="0" tIns="0" rIns="0" bIns="0" rtlCol="0" anchor="t">
            <a:spAutoFit/>
          </a:bodyPr>
          <a:lstStyle/>
          <a:p>
            <a:pPr algn="ctr">
              <a:lnSpc>
                <a:spcPts val="3079"/>
              </a:lnSpc>
            </a:pPr>
            <a:r>
              <a:rPr lang="en-US" sz="2199" spc="147">
                <a:solidFill>
                  <a:srgbClr val="13191D"/>
                </a:solidFill>
                <a:latin typeface="DM Sans Bold"/>
                <a:ea typeface="DM Sans Bold"/>
                <a:cs typeface="DM Sans Bold"/>
                <a:sym typeface="DM Sans Bold"/>
              </a:rPr>
              <a:t>RAHAF SBAIH</a:t>
            </a:r>
          </a:p>
        </p:txBody>
      </p:sp>
      <p:sp>
        <p:nvSpPr>
          <p:cNvPr id="18" name="TextBox 18"/>
          <p:cNvSpPr txBox="1"/>
          <p:nvPr/>
        </p:nvSpPr>
        <p:spPr>
          <a:xfrm>
            <a:off x="12700057" y="6849217"/>
            <a:ext cx="3239984" cy="382270"/>
          </a:xfrm>
          <a:prstGeom prst="rect">
            <a:avLst/>
          </a:prstGeom>
        </p:spPr>
        <p:txBody>
          <a:bodyPr lIns="0" tIns="0" rIns="0" bIns="0" rtlCol="0" anchor="t">
            <a:spAutoFit/>
          </a:bodyPr>
          <a:lstStyle/>
          <a:p>
            <a:pPr algn="ctr">
              <a:lnSpc>
                <a:spcPts val="3079"/>
              </a:lnSpc>
            </a:pPr>
            <a:r>
              <a:rPr lang="en-US" sz="2199" spc="147">
                <a:solidFill>
                  <a:srgbClr val="13191D"/>
                </a:solidFill>
                <a:latin typeface="DM Sans Bold"/>
                <a:ea typeface="DM Sans Bold"/>
                <a:cs typeface="DM Sans Bold"/>
                <a:sym typeface="DM Sans Bold"/>
              </a:rPr>
              <a:t>EILYA BALLOUT</a:t>
            </a:r>
          </a:p>
        </p:txBody>
      </p:sp>
      <p:sp>
        <p:nvSpPr>
          <p:cNvPr id="19" name="TextBox 19"/>
          <p:cNvSpPr txBox="1"/>
          <p:nvPr/>
        </p:nvSpPr>
        <p:spPr>
          <a:xfrm>
            <a:off x="2105845" y="4789982"/>
            <a:ext cx="3721215" cy="1810385"/>
          </a:xfrm>
          <a:prstGeom prst="rect">
            <a:avLst/>
          </a:prstGeom>
        </p:spPr>
        <p:txBody>
          <a:bodyPr lIns="0" tIns="0" rIns="0" bIns="0" rtlCol="0" anchor="t">
            <a:spAutoFit/>
          </a:bodyPr>
          <a:lstStyle/>
          <a:p>
            <a:pPr algn="ctr">
              <a:lnSpc>
                <a:spcPts val="3639"/>
              </a:lnSpc>
            </a:pPr>
            <a:r>
              <a:rPr lang="en-US" sz="2599">
                <a:solidFill>
                  <a:srgbClr val="000000"/>
                </a:solidFill>
                <a:latin typeface="DM Sans"/>
                <a:ea typeface="DM Sans"/>
                <a:cs typeface="DM Sans"/>
                <a:sym typeface="DM Sans"/>
              </a:rPr>
              <a:t>Software and Information Systems engineering specialized in AI</a:t>
            </a:r>
          </a:p>
        </p:txBody>
      </p:sp>
      <p:sp>
        <p:nvSpPr>
          <p:cNvPr id="20" name="TextBox 20"/>
          <p:cNvSpPr txBox="1"/>
          <p:nvPr/>
        </p:nvSpPr>
        <p:spPr>
          <a:xfrm>
            <a:off x="7283393" y="4789982"/>
            <a:ext cx="3721215" cy="1810385"/>
          </a:xfrm>
          <a:prstGeom prst="rect">
            <a:avLst/>
          </a:prstGeom>
        </p:spPr>
        <p:txBody>
          <a:bodyPr lIns="0" tIns="0" rIns="0" bIns="0" rtlCol="0" anchor="t">
            <a:spAutoFit/>
          </a:bodyPr>
          <a:lstStyle/>
          <a:p>
            <a:pPr algn="ctr">
              <a:lnSpc>
                <a:spcPts val="3639"/>
              </a:lnSpc>
            </a:pPr>
            <a:r>
              <a:rPr lang="en-US" sz="2599">
                <a:solidFill>
                  <a:srgbClr val="000000"/>
                </a:solidFill>
                <a:latin typeface="DM Sans"/>
                <a:ea typeface="DM Sans"/>
                <a:cs typeface="DM Sans"/>
                <a:sym typeface="DM Sans"/>
              </a:rPr>
              <a:t>Software and Information Systems engineering specialized in AI</a:t>
            </a:r>
          </a:p>
        </p:txBody>
      </p:sp>
      <p:sp>
        <p:nvSpPr>
          <p:cNvPr id="21" name="TextBox 21"/>
          <p:cNvSpPr txBox="1"/>
          <p:nvPr/>
        </p:nvSpPr>
        <p:spPr>
          <a:xfrm>
            <a:off x="12461932" y="4789982"/>
            <a:ext cx="3721215" cy="1810385"/>
          </a:xfrm>
          <a:prstGeom prst="rect">
            <a:avLst/>
          </a:prstGeom>
        </p:spPr>
        <p:txBody>
          <a:bodyPr lIns="0" tIns="0" rIns="0" bIns="0" rtlCol="0" anchor="t">
            <a:spAutoFit/>
          </a:bodyPr>
          <a:lstStyle/>
          <a:p>
            <a:pPr algn="ctr">
              <a:lnSpc>
                <a:spcPts val="3639"/>
              </a:lnSpc>
            </a:pPr>
            <a:r>
              <a:rPr lang="en-US" sz="2599">
                <a:solidFill>
                  <a:srgbClr val="000000"/>
                </a:solidFill>
                <a:latin typeface="DM Sans"/>
                <a:ea typeface="DM Sans"/>
                <a:cs typeface="DM Sans"/>
                <a:sym typeface="DM Sans"/>
              </a:rPr>
              <a:t>Software and Information Systems engineering specialized in cyber security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54381" y="-102870"/>
            <a:ext cx="8033619" cy="7468342"/>
            <a:chOff x="0" y="0"/>
            <a:chExt cx="1244618" cy="1157042"/>
          </a:xfrm>
        </p:grpSpPr>
        <p:sp>
          <p:nvSpPr>
            <p:cNvPr id="3" name="Freeform 3"/>
            <p:cNvSpPr/>
            <p:nvPr/>
          </p:nvSpPr>
          <p:spPr>
            <a:xfrm>
              <a:off x="0" y="0"/>
              <a:ext cx="1244618" cy="1157042"/>
            </a:xfrm>
            <a:custGeom>
              <a:avLst/>
              <a:gdLst/>
              <a:ahLst/>
              <a:cxnLst/>
              <a:rect l="l" t="t" r="r" b="b"/>
              <a:pathLst>
                <a:path w="1244618" h="1157042">
                  <a:moveTo>
                    <a:pt x="0" y="0"/>
                  </a:moveTo>
                  <a:lnTo>
                    <a:pt x="1244618" y="0"/>
                  </a:lnTo>
                  <a:lnTo>
                    <a:pt x="1244618" y="1157042"/>
                  </a:lnTo>
                  <a:lnTo>
                    <a:pt x="0" y="1157042"/>
                  </a:lnTo>
                  <a:close/>
                </a:path>
              </a:pathLst>
            </a:custGeom>
            <a:blipFill>
              <a:blip r:embed="rId2"/>
              <a:stretch>
                <a:fillRect l="-19722" r="-19722"/>
              </a:stretch>
            </a:blipFill>
          </p:spPr>
          <p:txBody>
            <a:bodyPr/>
            <a:lstStyle/>
            <a:p>
              <a:endParaRPr lang="en-IL"/>
            </a:p>
          </p:txBody>
        </p:sp>
      </p:grpSp>
      <p:sp>
        <p:nvSpPr>
          <p:cNvPr id="4" name="AutoShape 4"/>
          <p:cNvSpPr/>
          <p:nvPr/>
        </p:nvSpPr>
        <p:spPr>
          <a:xfrm flipV="1">
            <a:off x="1513271" y="1653571"/>
            <a:ext cx="5243193" cy="14285"/>
          </a:xfrm>
          <a:prstGeom prst="line">
            <a:avLst/>
          </a:prstGeom>
          <a:ln w="28575" cap="flat">
            <a:solidFill>
              <a:srgbClr val="FFBD59"/>
            </a:solidFill>
            <a:prstDash val="solid"/>
            <a:headEnd type="none" w="sm" len="sm"/>
            <a:tailEnd type="none" w="sm" len="sm"/>
          </a:ln>
        </p:spPr>
        <p:txBody>
          <a:bodyPr/>
          <a:lstStyle/>
          <a:p>
            <a:endParaRPr lang="en-IL"/>
          </a:p>
        </p:txBody>
      </p:sp>
      <p:sp>
        <p:nvSpPr>
          <p:cNvPr id="5" name="AutoShape 5"/>
          <p:cNvSpPr/>
          <p:nvPr/>
        </p:nvSpPr>
        <p:spPr>
          <a:xfrm>
            <a:off x="12242094" y="7398158"/>
            <a:ext cx="5017206" cy="0"/>
          </a:xfrm>
          <a:prstGeom prst="line">
            <a:avLst/>
          </a:prstGeom>
          <a:ln w="9525" cap="flat">
            <a:solidFill>
              <a:srgbClr val="FFFFFF"/>
            </a:solidFill>
            <a:prstDash val="solid"/>
            <a:headEnd type="none" w="sm" len="sm"/>
            <a:tailEnd type="none" w="sm" len="sm"/>
          </a:ln>
        </p:spPr>
        <p:txBody>
          <a:bodyPr/>
          <a:lstStyle/>
          <a:p>
            <a:endParaRPr lang="en-IL"/>
          </a:p>
        </p:txBody>
      </p:sp>
      <p:sp>
        <p:nvSpPr>
          <p:cNvPr id="6" name="TextBox 6"/>
          <p:cNvSpPr txBox="1"/>
          <p:nvPr/>
        </p:nvSpPr>
        <p:spPr>
          <a:xfrm>
            <a:off x="1513582" y="2029749"/>
            <a:ext cx="7999181" cy="1009650"/>
          </a:xfrm>
          <a:prstGeom prst="rect">
            <a:avLst/>
          </a:prstGeom>
        </p:spPr>
        <p:txBody>
          <a:bodyPr lIns="0" tIns="0" rIns="0" bIns="0" rtlCol="0" anchor="t">
            <a:spAutoFit/>
          </a:bodyPr>
          <a:lstStyle/>
          <a:p>
            <a:pPr algn="l">
              <a:lnSpc>
                <a:spcPts val="8100"/>
              </a:lnSpc>
            </a:pPr>
            <a:r>
              <a:rPr lang="en-US" sz="6000">
                <a:solidFill>
                  <a:srgbClr val="000000"/>
                </a:solidFill>
                <a:latin typeface="TT Hoves Bold"/>
                <a:ea typeface="TT Hoves Bold"/>
                <a:cs typeface="TT Hoves Bold"/>
                <a:sym typeface="TT Hoves Bold"/>
              </a:rPr>
              <a:t>MOTIVATION</a:t>
            </a:r>
          </a:p>
        </p:txBody>
      </p:sp>
      <p:sp>
        <p:nvSpPr>
          <p:cNvPr id="7" name="TextBox 7"/>
          <p:cNvSpPr txBox="1"/>
          <p:nvPr/>
        </p:nvSpPr>
        <p:spPr>
          <a:xfrm>
            <a:off x="1513582" y="1176483"/>
            <a:ext cx="5242921"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Stock Value Prediction</a:t>
            </a:r>
          </a:p>
        </p:txBody>
      </p:sp>
      <p:sp>
        <p:nvSpPr>
          <p:cNvPr id="8" name="TextBox 8"/>
          <p:cNvSpPr txBox="1"/>
          <p:nvPr/>
        </p:nvSpPr>
        <p:spPr>
          <a:xfrm>
            <a:off x="1513582" y="3182274"/>
            <a:ext cx="4887218" cy="984990"/>
          </a:xfrm>
          <a:prstGeom prst="rect">
            <a:avLst/>
          </a:prstGeom>
        </p:spPr>
        <p:txBody>
          <a:bodyPr wrap="square" lIns="0" tIns="0" rIns="0" bIns="0" rtlCol="0" anchor="t">
            <a:spAutoFit/>
          </a:bodyPr>
          <a:lstStyle/>
          <a:p>
            <a:pPr algn="just">
              <a:lnSpc>
                <a:spcPts val="2646"/>
              </a:lnSpc>
              <a:spcBef>
                <a:spcPct val="0"/>
              </a:spcBef>
            </a:pPr>
            <a:r>
              <a:rPr lang="en-US" sz="1890" dirty="0">
                <a:solidFill>
                  <a:srgbClr val="000000"/>
                </a:solidFill>
                <a:latin typeface="DM Sans Bold"/>
                <a:ea typeface="DM Sans Bold"/>
                <a:cs typeface="DM Sans Bold"/>
                <a:sym typeface="DM Sans Bold"/>
              </a:rPr>
              <a:t>Why AI for Stock Market Prediction?</a:t>
            </a:r>
          </a:p>
          <a:p>
            <a:pPr algn="just">
              <a:lnSpc>
                <a:spcPts val="2646"/>
              </a:lnSpc>
              <a:spcBef>
                <a:spcPct val="0"/>
              </a:spcBef>
            </a:pPr>
            <a:endParaRPr lang="en-US" sz="1890" dirty="0">
              <a:solidFill>
                <a:srgbClr val="000000"/>
              </a:solidFill>
              <a:latin typeface="DM Sans Bold"/>
              <a:ea typeface="DM Sans Bold"/>
              <a:cs typeface="DM Sans Bold"/>
              <a:sym typeface="DM Sans Bold"/>
            </a:endParaRPr>
          </a:p>
          <a:p>
            <a:pPr algn="just">
              <a:lnSpc>
                <a:spcPts val="2646"/>
              </a:lnSpc>
              <a:spcBef>
                <a:spcPct val="0"/>
              </a:spcBef>
            </a:pPr>
            <a:endParaRPr lang="en-US" sz="1890" dirty="0">
              <a:solidFill>
                <a:srgbClr val="000000"/>
              </a:solidFill>
              <a:latin typeface="DM Sans Bold"/>
              <a:ea typeface="DM Sans Bold"/>
              <a:cs typeface="DM Sans Bold"/>
              <a:sym typeface="DM Sans Bold"/>
            </a:endParaRPr>
          </a:p>
        </p:txBody>
      </p:sp>
      <p:sp>
        <p:nvSpPr>
          <p:cNvPr id="9" name="TextBox 9"/>
          <p:cNvSpPr txBox="1"/>
          <p:nvPr/>
        </p:nvSpPr>
        <p:spPr>
          <a:xfrm>
            <a:off x="1513271" y="3798276"/>
            <a:ext cx="7412470" cy="1990090"/>
          </a:xfrm>
          <a:prstGeom prst="rect">
            <a:avLst/>
          </a:prstGeom>
        </p:spPr>
        <p:txBody>
          <a:bodyPr lIns="0" tIns="0" rIns="0" bIns="0" rtlCol="0" anchor="t">
            <a:spAutoFit/>
          </a:bodyPr>
          <a:lstStyle/>
          <a:p>
            <a:pPr algn="just">
              <a:lnSpc>
                <a:spcPts val="2659"/>
              </a:lnSpc>
              <a:spcBef>
                <a:spcPct val="0"/>
              </a:spcBef>
            </a:pPr>
            <a:r>
              <a:rPr lang="en-US" sz="1899">
                <a:solidFill>
                  <a:srgbClr val="000000"/>
                </a:solidFill>
                <a:latin typeface="DM Sans Bold"/>
                <a:ea typeface="DM Sans Bold"/>
                <a:cs typeface="DM Sans Bold"/>
                <a:sym typeface="DM Sans Bold"/>
              </a:rPr>
              <a:t>       Complexity</a:t>
            </a:r>
          </a:p>
          <a:p>
            <a:pPr algn="just">
              <a:lnSpc>
                <a:spcPts val="2659"/>
              </a:lnSpc>
              <a:spcBef>
                <a:spcPct val="0"/>
              </a:spcBef>
            </a:pPr>
            <a:r>
              <a:rPr lang="en-US" sz="1899">
                <a:solidFill>
                  <a:srgbClr val="000000"/>
                </a:solidFill>
                <a:latin typeface="DM Sans"/>
                <a:ea typeface="DM Sans"/>
                <a:cs typeface="DM Sans"/>
                <a:sym typeface="DM Sans"/>
              </a:rPr>
              <a:t>The stock market is influenced by a myriad of factors, including economic indicators, company performance, investor sentiment, and global events. AI's ability to process and analyze vast amounts of data makes it well-suited to unravel these intricate relationships. </a:t>
            </a:r>
          </a:p>
        </p:txBody>
      </p:sp>
      <p:sp>
        <p:nvSpPr>
          <p:cNvPr id="10" name="TextBox 10"/>
          <p:cNvSpPr txBox="1"/>
          <p:nvPr/>
        </p:nvSpPr>
        <p:spPr>
          <a:xfrm>
            <a:off x="1513582" y="6030438"/>
            <a:ext cx="7594038" cy="199009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DM Sans Bold"/>
                <a:ea typeface="DM Sans Bold"/>
                <a:cs typeface="DM Sans Bold"/>
                <a:sym typeface="DM Sans Bold"/>
              </a:rPr>
              <a:t>       Pattern Recognition</a:t>
            </a:r>
          </a:p>
          <a:p>
            <a:pPr algn="l">
              <a:lnSpc>
                <a:spcPts val="2659"/>
              </a:lnSpc>
              <a:spcBef>
                <a:spcPct val="0"/>
              </a:spcBef>
            </a:pPr>
            <a:r>
              <a:rPr lang="en-US" sz="1899">
                <a:solidFill>
                  <a:srgbClr val="000000"/>
                </a:solidFill>
                <a:latin typeface="DM Sans"/>
                <a:ea typeface="DM Sans"/>
                <a:cs typeface="DM Sans"/>
                <a:sym typeface="DM Sans"/>
              </a:rPr>
              <a:t>AI algorithms, particularly deep learning models like LSTM, excel at identifying patterns and trends in historical data that might not be apparent to human analysts.</a:t>
            </a:r>
          </a:p>
          <a:p>
            <a:pPr algn="l">
              <a:lnSpc>
                <a:spcPts val="2659"/>
              </a:lnSpc>
              <a:spcBef>
                <a:spcPct val="0"/>
              </a:spcBef>
            </a:pPr>
            <a:endParaRPr lang="en-US" sz="1899">
              <a:solidFill>
                <a:srgbClr val="000000"/>
              </a:solidFill>
              <a:latin typeface="DM Sans"/>
              <a:ea typeface="DM Sans"/>
              <a:cs typeface="DM Sans"/>
              <a:sym typeface="DM Sans"/>
            </a:endParaRPr>
          </a:p>
          <a:p>
            <a:pPr algn="l">
              <a:lnSpc>
                <a:spcPts val="2659"/>
              </a:lnSpc>
              <a:spcBef>
                <a:spcPct val="0"/>
              </a:spcBef>
            </a:pPr>
            <a:endParaRPr lang="en-US" sz="1899">
              <a:solidFill>
                <a:srgbClr val="000000"/>
              </a:solidFill>
              <a:latin typeface="DM Sans"/>
              <a:ea typeface="DM Sans"/>
              <a:cs typeface="DM Sans"/>
              <a:sym typeface="DM Sans"/>
            </a:endParaRPr>
          </a:p>
        </p:txBody>
      </p:sp>
      <p:sp>
        <p:nvSpPr>
          <p:cNvPr id="11" name="TextBox 11"/>
          <p:cNvSpPr txBox="1"/>
          <p:nvPr/>
        </p:nvSpPr>
        <p:spPr>
          <a:xfrm>
            <a:off x="1491489" y="7578384"/>
            <a:ext cx="6697657" cy="1323340"/>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DM Sans Bold"/>
                <a:ea typeface="DM Sans Bold"/>
                <a:cs typeface="DM Sans Bold"/>
                <a:sym typeface="DM Sans Bold"/>
              </a:rPr>
              <a:t>        Adaptability</a:t>
            </a:r>
          </a:p>
          <a:p>
            <a:pPr algn="l">
              <a:lnSpc>
                <a:spcPts val="2659"/>
              </a:lnSpc>
              <a:spcBef>
                <a:spcPct val="0"/>
              </a:spcBef>
            </a:pPr>
            <a:r>
              <a:rPr lang="en-US" sz="1899">
                <a:solidFill>
                  <a:srgbClr val="000000"/>
                </a:solidFill>
                <a:latin typeface="DM Sans"/>
                <a:ea typeface="DM Sans"/>
                <a:cs typeface="DM Sans"/>
                <a:sym typeface="DM Sans"/>
              </a:rPr>
              <a:t>AI models can continuously learn and adapt to new information, making them valuable tools in a constantly evolving market environment.</a:t>
            </a:r>
          </a:p>
        </p:txBody>
      </p:sp>
      <p:sp>
        <p:nvSpPr>
          <p:cNvPr id="12" name="TextBox 12"/>
          <p:cNvSpPr txBox="1"/>
          <p:nvPr/>
        </p:nvSpPr>
        <p:spPr>
          <a:xfrm>
            <a:off x="1513582" y="3798276"/>
            <a:ext cx="462789" cy="323215"/>
          </a:xfrm>
          <a:prstGeom prst="rect">
            <a:avLst/>
          </a:prstGeom>
        </p:spPr>
        <p:txBody>
          <a:bodyPr lIns="0" tIns="0" rIns="0" bIns="0" rtlCol="0" anchor="t">
            <a:spAutoFit/>
          </a:bodyPr>
          <a:lstStyle/>
          <a:p>
            <a:pPr algn="l">
              <a:lnSpc>
                <a:spcPts val="2659"/>
              </a:lnSpc>
            </a:pPr>
            <a:r>
              <a:rPr lang="en-US" sz="1899">
                <a:solidFill>
                  <a:srgbClr val="FFBD59"/>
                </a:solidFill>
                <a:latin typeface="DM Sans Bold"/>
                <a:ea typeface="DM Sans Bold"/>
                <a:cs typeface="DM Sans Bold"/>
                <a:sym typeface="DM Sans Bold"/>
              </a:rPr>
              <a:t>01</a:t>
            </a:r>
          </a:p>
        </p:txBody>
      </p:sp>
      <p:sp>
        <p:nvSpPr>
          <p:cNvPr id="13" name="TextBox 13"/>
          <p:cNvSpPr txBox="1"/>
          <p:nvPr/>
        </p:nvSpPr>
        <p:spPr>
          <a:xfrm>
            <a:off x="1491489" y="6030438"/>
            <a:ext cx="462789" cy="323215"/>
          </a:xfrm>
          <a:prstGeom prst="rect">
            <a:avLst/>
          </a:prstGeom>
        </p:spPr>
        <p:txBody>
          <a:bodyPr lIns="0" tIns="0" rIns="0" bIns="0" rtlCol="0" anchor="t">
            <a:spAutoFit/>
          </a:bodyPr>
          <a:lstStyle/>
          <a:p>
            <a:pPr algn="l">
              <a:lnSpc>
                <a:spcPts val="2659"/>
              </a:lnSpc>
            </a:pPr>
            <a:r>
              <a:rPr lang="en-US" sz="1899">
                <a:solidFill>
                  <a:srgbClr val="FFBD59"/>
                </a:solidFill>
                <a:latin typeface="DM Sans Bold"/>
                <a:ea typeface="DM Sans Bold"/>
                <a:cs typeface="DM Sans Bold"/>
                <a:sym typeface="DM Sans Bold"/>
              </a:rPr>
              <a:t>02</a:t>
            </a:r>
          </a:p>
        </p:txBody>
      </p:sp>
      <p:sp>
        <p:nvSpPr>
          <p:cNvPr id="14" name="TextBox 14"/>
          <p:cNvSpPr txBox="1"/>
          <p:nvPr/>
        </p:nvSpPr>
        <p:spPr>
          <a:xfrm>
            <a:off x="1491489" y="7593738"/>
            <a:ext cx="462789" cy="323215"/>
          </a:xfrm>
          <a:prstGeom prst="rect">
            <a:avLst/>
          </a:prstGeom>
        </p:spPr>
        <p:txBody>
          <a:bodyPr lIns="0" tIns="0" rIns="0" bIns="0" rtlCol="0" anchor="t">
            <a:spAutoFit/>
          </a:bodyPr>
          <a:lstStyle/>
          <a:p>
            <a:pPr algn="l">
              <a:lnSpc>
                <a:spcPts val="2659"/>
              </a:lnSpc>
            </a:pPr>
            <a:r>
              <a:rPr lang="en-US" sz="1899">
                <a:solidFill>
                  <a:srgbClr val="FFBD59"/>
                </a:solidFill>
                <a:latin typeface="DM Sans Bold"/>
                <a:ea typeface="DM Sans Bold"/>
                <a:cs typeface="DM Sans Bold"/>
                <a:sym typeface="DM Sans Bold"/>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14180" y="2131659"/>
            <a:ext cx="6344291" cy="5609689"/>
          </a:xfrm>
          <a:custGeom>
            <a:avLst/>
            <a:gdLst/>
            <a:ahLst/>
            <a:cxnLst/>
            <a:rect l="l" t="t" r="r" b="b"/>
            <a:pathLst>
              <a:path w="6344291" h="5609689">
                <a:moveTo>
                  <a:pt x="0" y="0"/>
                </a:moveTo>
                <a:lnTo>
                  <a:pt x="6344291" y="0"/>
                </a:lnTo>
                <a:lnTo>
                  <a:pt x="6344291" y="5609689"/>
                </a:lnTo>
                <a:lnTo>
                  <a:pt x="0" y="5609689"/>
                </a:lnTo>
                <a:lnTo>
                  <a:pt x="0" y="0"/>
                </a:lnTo>
                <a:close/>
              </a:path>
            </a:pathLst>
          </a:custGeom>
          <a:blipFill>
            <a:blip r:embed="rId2"/>
            <a:stretch>
              <a:fillRect/>
            </a:stretch>
          </a:blipFill>
        </p:spPr>
        <p:txBody>
          <a:bodyPr/>
          <a:lstStyle/>
          <a:p>
            <a:endParaRPr lang="en-IL"/>
          </a:p>
        </p:txBody>
      </p:sp>
      <p:sp>
        <p:nvSpPr>
          <p:cNvPr id="3" name="TextBox 3"/>
          <p:cNvSpPr txBox="1"/>
          <p:nvPr/>
        </p:nvSpPr>
        <p:spPr>
          <a:xfrm>
            <a:off x="-355667" y="-95250"/>
            <a:ext cx="17137497" cy="1059405"/>
          </a:xfrm>
          <a:prstGeom prst="rect">
            <a:avLst/>
          </a:prstGeom>
        </p:spPr>
        <p:txBody>
          <a:bodyPr lIns="0" tIns="0" rIns="0" bIns="0" rtlCol="0" anchor="t">
            <a:spAutoFit/>
          </a:bodyPr>
          <a:lstStyle/>
          <a:p>
            <a:pPr algn="ctr">
              <a:lnSpc>
                <a:spcPts val="8624"/>
              </a:lnSpc>
            </a:pPr>
            <a:r>
              <a:rPr lang="en-US" sz="6388">
                <a:solidFill>
                  <a:srgbClr val="000000"/>
                </a:solidFill>
                <a:latin typeface="TT Hoves Bold"/>
                <a:ea typeface="TT Hoves Bold"/>
                <a:cs typeface="TT Hoves Bold"/>
                <a:sym typeface="TT Hoves Bold"/>
              </a:rPr>
              <a:t>Investment Dilemma Where We Started</a:t>
            </a:r>
          </a:p>
        </p:txBody>
      </p:sp>
      <p:sp>
        <p:nvSpPr>
          <p:cNvPr id="4" name="TextBox 4"/>
          <p:cNvSpPr txBox="1"/>
          <p:nvPr/>
        </p:nvSpPr>
        <p:spPr>
          <a:xfrm>
            <a:off x="513335" y="981075"/>
            <a:ext cx="11988131" cy="382270"/>
          </a:xfrm>
          <a:prstGeom prst="rect">
            <a:avLst/>
          </a:prstGeom>
        </p:spPr>
        <p:txBody>
          <a:bodyPr lIns="0" tIns="0" rIns="0" bIns="0" rtlCol="0" anchor="t">
            <a:spAutoFit/>
          </a:bodyPr>
          <a:lstStyle/>
          <a:p>
            <a:pPr algn="l">
              <a:lnSpc>
                <a:spcPts val="3079"/>
              </a:lnSpc>
            </a:pPr>
            <a:r>
              <a:rPr lang="en-US" sz="2199">
                <a:solidFill>
                  <a:srgbClr val="000000"/>
                </a:solidFill>
                <a:latin typeface="DM Sans Bold"/>
                <a:ea typeface="DM Sans Bold"/>
                <a:cs typeface="DM Sans Bold"/>
                <a:sym typeface="DM Sans Bold"/>
              </a:rPr>
              <a:t>Given an amount of money, which stock should we invest in to get the maximum profit?</a:t>
            </a:r>
          </a:p>
        </p:txBody>
      </p:sp>
      <p:sp>
        <p:nvSpPr>
          <p:cNvPr id="5" name="TextBox 5"/>
          <p:cNvSpPr txBox="1"/>
          <p:nvPr/>
        </p:nvSpPr>
        <p:spPr>
          <a:xfrm>
            <a:off x="513335" y="2160234"/>
            <a:ext cx="7878062" cy="3159125"/>
          </a:xfrm>
          <a:prstGeom prst="rect">
            <a:avLst/>
          </a:prstGeom>
        </p:spPr>
        <p:txBody>
          <a:bodyPr lIns="0" tIns="0" rIns="0" bIns="0" rtlCol="0" anchor="t">
            <a:spAutoFit/>
          </a:bodyPr>
          <a:lstStyle/>
          <a:p>
            <a:pPr algn="l">
              <a:lnSpc>
                <a:spcPts val="2799"/>
              </a:lnSpc>
            </a:pPr>
            <a:r>
              <a:rPr lang="en-US" sz="1999" spc="133">
                <a:solidFill>
                  <a:srgbClr val="000000"/>
                </a:solidFill>
                <a:latin typeface="DM Sans Bold"/>
                <a:ea typeface="DM Sans Bold"/>
                <a:cs typeface="DM Sans Bold"/>
                <a:sym typeface="DM Sans Bold"/>
              </a:rPr>
              <a:t>MAX RETURNS PORTFOLIO (RED):</a:t>
            </a:r>
          </a:p>
          <a:p>
            <a:pPr marL="431799" lvl="1" indent="-215899" algn="l">
              <a:lnSpc>
                <a:spcPts val="2799"/>
              </a:lnSpc>
              <a:buFont typeface="Arial"/>
              <a:buChar char="•"/>
            </a:pPr>
            <a:r>
              <a:rPr lang="en-US" sz="1999" spc="133">
                <a:solidFill>
                  <a:srgbClr val="000000"/>
                </a:solidFill>
                <a:latin typeface="DM Sans"/>
                <a:ea typeface="DM Sans"/>
                <a:cs typeface="DM Sans"/>
                <a:sym typeface="DM Sans"/>
              </a:rPr>
              <a:t>Highest return, but with high volatility.</a:t>
            </a:r>
          </a:p>
          <a:p>
            <a:pPr marL="431799" lvl="1" indent="-215899" algn="l">
              <a:lnSpc>
                <a:spcPts val="2799"/>
              </a:lnSpc>
              <a:buFont typeface="Arial"/>
              <a:buChar char="•"/>
            </a:pPr>
            <a:r>
              <a:rPr lang="en-US" sz="1999" spc="133">
                <a:solidFill>
                  <a:srgbClr val="000000"/>
                </a:solidFill>
                <a:latin typeface="DM Sans"/>
                <a:ea typeface="DM Sans"/>
                <a:cs typeface="DM Sans"/>
                <a:sym typeface="DM Sans"/>
              </a:rPr>
              <a:t>Heavily weighted towards NVDA (84.11%).</a:t>
            </a:r>
          </a:p>
          <a:p>
            <a:pPr algn="l">
              <a:lnSpc>
                <a:spcPts val="2799"/>
              </a:lnSpc>
              <a:spcBef>
                <a:spcPct val="0"/>
              </a:spcBef>
            </a:pPr>
            <a:r>
              <a:rPr lang="en-US" sz="1999" spc="133">
                <a:solidFill>
                  <a:srgbClr val="000000"/>
                </a:solidFill>
                <a:latin typeface="DM Sans Bold"/>
                <a:ea typeface="DM Sans Bold"/>
                <a:cs typeface="DM Sans Bold"/>
                <a:sym typeface="DM Sans Bold"/>
              </a:rPr>
              <a:t>SAFEST PORTFOLIO (YELLOW):</a:t>
            </a:r>
          </a:p>
          <a:p>
            <a:pPr marL="431799" lvl="1" indent="-215899" algn="l">
              <a:lnSpc>
                <a:spcPts val="2799"/>
              </a:lnSpc>
              <a:buFont typeface="Arial"/>
              <a:buChar char="•"/>
            </a:pPr>
            <a:r>
              <a:rPr lang="en-US" sz="1999" spc="133">
                <a:solidFill>
                  <a:srgbClr val="000000"/>
                </a:solidFill>
                <a:latin typeface="DM Sans"/>
                <a:ea typeface="DM Sans"/>
                <a:cs typeface="DM Sans"/>
                <a:sym typeface="DM Sans"/>
              </a:rPr>
              <a:t>Lowest risk, but also lower returns.</a:t>
            </a:r>
          </a:p>
          <a:p>
            <a:pPr marL="431799" lvl="1" indent="-215899" algn="l">
              <a:lnSpc>
                <a:spcPts val="2799"/>
              </a:lnSpc>
              <a:buFont typeface="Arial"/>
              <a:buChar char="•"/>
            </a:pPr>
            <a:r>
              <a:rPr lang="en-US" sz="1999" spc="133">
                <a:solidFill>
                  <a:srgbClr val="000000"/>
                </a:solidFill>
                <a:latin typeface="DM Sans"/>
                <a:ea typeface="DM Sans"/>
                <a:cs typeface="DM Sans"/>
                <a:sym typeface="DM Sans"/>
              </a:rPr>
              <a:t>Heavily weighted towards T (61.66%).</a:t>
            </a:r>
          </a:p>
          <a:p>
            <a:pPr algn="l">
              <a:lnSpc>
                <a:spcPts val="2799"/>
              </a:lnSpc>
              <a:spcBef>
                <a:spcPct val="0"/>
              </a:spcBef>
            </a:pPr>
            <a:r>
              <a:rPr lang="en-US" sz="1999" spc="133">
                <a:solidFill>
                  <a:srgbClr val="000000"/>
                </a:solidFill>
                <a:latin typeface="DM Sans Bold"/>
                <a:ea typeface="DM Sans Bold"/>
                <a:cs typeface="DM Sans Bold"/>
                <a:sym typeface="DM Sans Bold"/>
              </a:rPr>
              <a:t>SHARPE PORTFOLIO (GREEN):</a:t>
            </a:r>
          </a:p>
          <a:p>
            <a:pPr marL="431799" lvl="1" indent="-215899" algn="l">
              <a:lnSpc>
                <a:spcPts val="2799"/>
              </a:lnSpc>
              <a:buFont typeface="Arial"/>
              <a:buChar char="•"/>
            </a:pPr>
            <a:r>
              <a:rPr lang="en-US" sz="1999" spc="133">
                <a:solidFill>
                  <a:srgbClr val="000000"/>
                </a:solidFill>
                <a:latin typeface="DM Sans"/>
                <a:ea typeface="DM Sans"/>
                <a:cs typeface="DM Sans"/>
                <a:sym typeface="DM Sans"/>
              </a:rPr>
              <a:t>Best risk-return balance (highest Sharpe ratio).</a:t>
            </a:r>
          </a:p>
          <a:p>
            <a:pPr marL="431799" lvl="1" indent="-215899" algn="l">
              <a:lnSpc>
                <a:spcPts val="2799"/>
              </a:lnSpc>
              <a:buFont typeface="Arial"/>
              <a:buChar char="•"/>
            </a:pPr>
            <a:r>
              <a:rPr lang="en-US" sz="1999" spc="133">
                <a:solidFill>
                  <a:srgbClr val="000000"/>
                </a:solidFill>
                <a:latin typeface="DM Sans"/>
                <a:ea typeface="DM Sans"/>
                <a:cs typeface="DM Sans"/>
                <a:sym typeface="DM Sans"/>
              </a:rPr>
              <a:t>Diversified, but NVDA still prominent (82.95%).</a:t>
            </a:r>
          </a:p>
        </p:txBody>
      </p:sp>
      <p:sp>
        <p:nvSpPr>
          <p:cNvPr id="6" name="TextBox 6"/>
          <p:cNvSpPr txBox="1"/>
          <p:nvPr/>
        </p:nvSpPr>
        <p:spPr>
          <a:xfrm>
            <a:off x="513335" y="5719409"/>
            <a:ext cx="11100844" cy="1758950"/>
          </a:xfrm>
          <a:prstGeom prst="rect">
            <a:avLst/>
          </a:prstGeom>
        </p:spPr>
        <p:txBody>
          <a:bodyPr lIns="0" tIns="0" rIns="0" bIns="0" rtlCol="0" anchor="t">
            <a:spAutoFit/>
          </a:bodyPr>
          <a:lstStyle/>
          <a:p>
            <a:pPr algn="l">
              <a:lnSpc>
                <a:spcPts val="2800"/>
              </a:lnSpc>
              <a:spcBef>
                <a:spcPct val="0"/>
              </a:spcBef>
            </a:pPr>
            <a:r>
              <a:rPr lang="en-US" sz="2000" spc="134">
                <a:solidFill>
                  <a:srgbClr val="000000"/>
                </a:solidFill>
                <a:latin typeface="DM Sans Bold"/>
                <a:ea typeface="DM Sans Bold"/>
                <a:cs typeface="DM Sans Bold"/>
                <a:sym typeface="DM Sans Bold"/>
              </a:rPr>
              <a:t>INSIGHTS AND TAKEAWAYS</a:t>
            </a:r>
          </a:p>
          <a:p>
            <a:pPr marL="431801" lvl="1" indent="-215900" algn="l">
              <a:lnSpc>
                <a:spcPts val="2800"/>
              </a:lnSpc>
              <a:buFont typeface="Arial"/>
              <a:buChar char="•"/>
            </a:pPr>
            <a:r>
              <a:rPr lang="en-US" sz="2000" spc="134">
                <a:solidFill>
                  <a:srgbClr val="000000"/>
                </a:solidFill>
                <a:latin typeface="DM Sans Bold"/>
                <a:ea typeface="DM Sans Bold"/>
                <a:cs typeface="DM Sans Bold"/>
                <a:sym typeface="DM Sans Bold"/>
              </a:rPr>
              <a:t>NVDA Dominance:</a:t>
            </a:r>
            <a:r>
              <a:rPr lang="en-US" sz="2000" spc="134">
                <a:solidFill>
                  <a:srgbClr val="000000"/>
                </a:solidFill>
                <a:latin typeface="DM Sans"/>
                <a:ea typeface="DM Sans"/>
                <a:cs typeface="DM Sans"/>
                <a:sym typeface="DM Sans"/>
              </a:rPr>
              <a:t> Key driver of returns in top portfolios.</a:t>
            </a:r>
          </a:p>
          <a:p>
            <a:pPr marL="431801" lvl="1" indent="-215900" algn="l">
              <a:lnSpc>
                <a:spcPts val="2800"/>
              </a:lnSpc>
              <a:buFont typeface="Arial"/>
              <a:buChar char="•"/>
            </a:pPr>
            <a:r>
              <a:rPr lang="en-US" sz="2000" spc="134">
                <a:solidFill>
                  <a:srgbClr val="000000"/>
                </a:solidFill>
                <a:latin typeface="DM Sans Bold"/>
                <a:ea typeface="DM Sans Bold"/>
                <a:cs typeface="DM Sans Bold"/>
                <a:sym typeface="DM Sans Bold"/>
              </a:rPr>
              <a:t>Risk-Return Tradeoff:</a:t>
            </a:r>
            <a:r>
              <a:rPr lang="en-US" sz="2000" spc="134">
                <a:solidFill>
                  <a:srgbClr val="000000"/>
                </a:solidFill>
                <a:latin typeface="DM Sans"/>
                <a:ea typeface="DM Sans"/>
                <a:cs typeface="DM Sans"/>
                <a:sym typeface="DM Sans"/>
              </a:rPr>
              <a:t> Higher returns = Higher risk.</a:t>
            </a:r>
          </a:p>
          <a:p>
            <a:pPr marL="431801" lvl="1" indent="-215900" algn="l">
              <a:lnSpc>
                <a:spcPts val="2800"/>
              </a:lnSpc>
              <a:buFont typeface="Arial"/>
              <a:buChar char="•"/>
            </a:pPr>
            <a:r>
              <a:rPr lang="en-US" sz="2000" spc="134">
                <a:solidFill>
                  <a:srgbClr val="000000"/>
                </a:solidFill>
                <a:latin typeface="DM Sans Bold"/>
                <a:ea typeface="DM Sans Bold"/>
                <a:cs typeface="DM Sans Bold"/>
                <a:sym typeface="DM Sans Bold"/>
              </a:rPr>
              <a:t>Diversification:</a:t>
            </a:r>
            <a:r>
              <a:rPr lang="en-US" sz="2000" spc="134">
                <a:solidFill>
                  <a:srgbClr val="000000"/>
                </a:solidFill>
                <a:latin typeface="DM Sans"/>
                <a:ea typeface="DM Sans"/>
                <a:cs typeface="DM Sans"/>
                <a:sym typeface="DM Sans"/>
              </a:rPr>
              <a:t> Sharpe portfolio shows benefits of spreading risk.</a:t>
            </a:r>
          </a:p>
          <a:p>
            <a:pPr marL="431801" lvl="1" indent="-215900" algn="l">
              <a:lnSpc>
                <a:spcPts val="2800"/>
              </a:lnSpc>
              <a:buFont typeface="Arial"/>
              <a:buChar char="•"/>
            </a:pPr>
            <a:r>
              <a:rPr lang="en-US" sz="2000" spc="134">
                <a:solidFill>
                  <a:srgbClr val="000000"/>
                </a:solidFill>
                <a:latin typeface="DM Sans Bold"/>
                <a:ea typeface="DM Sans Bold"/>
                <a:cs typeface="DM Sans Bold"/>
                <a:sym typeface="DM Sans Bold"/>
              </a:rPr>
              <a:t>Investor Choice:</a:t>
            </a:r>
            <a:r>
              <a:rPr lang="en-US" sz="2000" spc="134">
                <a:solidFill>
                  <a:srgbClr val="000000"/>
                </a:solidFill>
                <a:latin typeface="DM Sans"/>
                <a:ea typeface="DM Sans"/>
                <a:cs typeface="DM Sans"/>
                <a:sym typeface="DM Sans"/>
              </a:rPr>
              <a:t> Portfolio selection depends on risk tolerance and goals.</a:t>
            </a:r>
          </a:p>
        </p:txBody>
      </p:sp>
      <p:sp>
        <p:nvSpPr>
          <p:cNvPr id="7" name="TextBox 7"/>
          <p:cNvSpPr txBox="1"/>
          <p:nvPr/>
        </p:nvSpPr>
        <p:spPr>
          <a:xfrm>
            <a:off x="513335" y="8086026"/>
            <a:ext cx="16268495" cy="1044575"/>
          </a:xfrm>
          <a:prstGeom prst="rect">
            <a:avLst/>
          </a:prstGeom>
        </p:spPr>
        <p:txBody>
          <a:bodyPr lIns="0" tIns="0" rIns="0" bIns="0" rtlCol="0" anchor="t">
            <a:spAutoFit/>
          </a:bodyPr>
          <a:lstStyle/>
          <a:p>
            <a:pPr algn="l">
              <a:lnSpc>
                <a:spcPts val="2799"/>
              </a:lnSpc>
              <a:spcBef>
                <a:spcPct val="0"/>
              </a:spcBef>
            </a:pPr>
            <a:r>
              <a:rPr lang="en-US" sz="1999" spc="133">
                <a:solidFill>
                  <a:srgbClr val="000000"/>
                </a:solidFill>
                <a:latin typeface="DM Sans Bold"/>
                <a:ea typeface="DM Sans Bold"/>
                <a:cs typeface="DM Sans Bold"/>
                <a:sym typeface="DM Sans Bold"/>
              </a:rPr>
              <a:t>FURTHER INVESTIGATION</a:t>
            </a:r>
          </a:p>
          <a:p>
            <a:pPr algn="l">
              <a:lnSpc>
                <a:spcPts val="2799"/>
              </a:lnSpc>
              <a:spcBef>
                <a:spcPct val="0"/>
              </a:spcBef>
            </a:pPr>
            <a:r>
              <a:rPr lang="en-US" sz="1999" spc="133">
                <a:solidFill>
                  <a:srgbClr val="000000"/>
                </a:solidFill>
                <a:latin typeface="DM Sans"/>
                <a:ea typeface="DM Sans"/>
                <a:cs typeface="DM Sans"/>
                <a:sym typeface="DM Sans"/>
              </a:rPr>
              <a:t>Given </a:t>
            </a:r>
            <a:r>
              <a:rPr lang="en-US" sz="1999" spc="133">
                <a:solidFill>
                  <a:srgbClr val="000000"/>
                </a:solidFill>
                <a:latin typeface="DM Sans Bold"/>
                <a:ea typeface="DM Sans Bold"/>
                <a:cs typeface="DM Sans Bold"/>
                <a:sym typeface="DM Sans Bold"/>
              </a:rPr>
              <a:t>NVDA's </a:t>
            </a:r>
            <a:r>
              <a:rPr lang="en-US" sz="1999" spc="133">
                <a:solidFill>
                  <a:srgbClr val="000000"/>
                </a:solidFill>
                <a:latin typeface="DM Sans"/>
                <a:ea typeface="DM Sans"/>
                <a:cs typeface="DM Sans"/>
                <a:sym typeface="DM Sans"/>
              </a:rPr>
              <a:t>prominence in the top-performing portfolios, a deeper analysis of this stock is warranted. Understanding its drivers, risks, and potential future performance could provide valuable insights for refining investment strategies.</a:t>
            </a:r>
          </a:p>
        </p:txBody>
      </p:sp>
      <p:sp>
        <p:nvSpPr>
          <p:cNvPr id="8" name="TextBox 8"/>
          <p:cNvSpPr txBox="1"/>
          <p:nvPr/>
        </p:nvSpPr>
        <p:spPr>
          <a:xfrm>
            <a:off x="513335" y="1429984"/>
            <a:ext cx="10163975" cy="701675"/>
          </a:xfrm>
          <a:prstGeom prst="rect">
            <a:avLst/>
          </a:prstGeom>
        </p:spPr>
        <p:txBody>
          <a:bodyPr lIns="0" tIns="0" rIns="0" bIns="0" rtlCol="0" anchor="t">
            <a:spAutoFit/>
          </a:bodyPr>
          <a:lstStyle/>
          <a:p>
            <a:pPr algn="l">
              <a:lnSpc>
                <a:spcPts val="2800"/>
              </a:lnSpc>
              <a:spcBef>
                <a:spcPct val="0"/>
              </a:spcBef>
            </a:pPr>
            <a:r>
              <a:rPr lang="en-US" sz="2000" spc="134">
                <a:solidFill>
                  <a:srgbClr val="000000"/>
                </a:solidFill>
                <a:latin typeface="DM Sans"/>
                <a:ea typeface="DM Sans"/>
                <a:cs typeface="DM Sans"/>
                <a:sym typeface="DM Sans"/>
              </a:rPr>
              <a:t>NVIDIA (NVDA), AT&amp;T (T), Intel (INTC), Google (GOOG), Amazon (AMZN)</a:t>
            </a:r>
          </a:p>
          <a:p>
            <a:pPr algn="l">
              <a:lnSpc>
                <a:spcPts val="2800"/>
              </a:lnSpc>
              <a:spcBef>
                <a:spcPct val="0"/>
              </a:spcBef>
            </a:pPr>
            <a:endParaRPr lang="en-US" sz="2000" spc="134">
              <a:solidFill>
                <a:srgbClr val="00000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4264" y="503918"/>
            <a:ext cx="1648872" cy="0"/>
          </a:xfrm>
          <a:prstGeom prst="line">
            <a:avLst/>
          </a:prstGeom>
          <a:ln w="28575" cap="flat">
            <a:solidFill>
              <a:srgbClr val="FFBD59"/>
            </a:solidFill>
            <a:prstDash val="solid"/>
            <a:headEnd type="none" w="sm" len="sm"/>
            <a:tailEnd type="none" w="sm" len="sm"/>
          </a:ln>
        </p:spPr>
        <p:txBody>
          <a:bodyPr/>
          <a:lstStyle/>
          <a:p>
            <a:endParaRPr lang="en-IL"/>
          </a:p>
        </p:txBody>
      </p:sp>
      <p:grpSp>
        <p:nvGrpSpPr>
          <p:cNvPr id="3" name="Group 3"/>
          <p:cNvGrpSpPr/>
          <p:nvPr/>
        </p:nvGrpSpPr>
        <p:grpSpPr>
          <a:xfrm>
            <a:off x="8639266" y="-167911"/>
            <a:ext cx="9874212" cy="10770989"/>
            <a:chOff x="0" y="0"/>
            <a:chExt cx="2600616" cy="2836804"/>
          </a:xfrm>
        </p:grpSpPr>
        <p:sp>
          <p:nvSpPr>
            <p:cNvPr id="4" name="Freeform 4"/>
            <p:cNvSpPr/>
            <p:nvPr/>
          </p:nvSpPr>
          <p:spPr>
            <a:xfrm>
              <a:off x="0" y="0"/>
              <a:ext cx="2600616" cy="2836804"/>
            </a:xfrm>
            <a:custGeom>
              <a:avLst/>
              <a:gdLst/>
              <a:ahLst/>
              <a:cxnLst/>
              <a:rect l="l" t="t" r="r" b="b"/>
              <a:pathLst>
                <a:path w="2600616" h="2836804">
                  <a:moveTo>
                    <a:pt x="15681" y="0"/>
                  </a:moveTo>
                  <a:lnTo>
                    <a:pt x="2584935" y="0"/>
                  </a:lnTo>
                  <a:cubicBezTo>
                    <a:pt x="2589094" y="0"/>
                    <a:pt x="2593082" y="1652"/>
                    <a:pt x="2596023" y="4593"/>
                  </a:cubicBezTo>
                  <a:cubicBezTo>
                    <a:pt x="2598964" y="7534"/>
                    <a:pt x="2600616" y="11522"/>
                    <a:pt x="2600616" y="15681"/>
                  </a:cubicBezTo>
                  <a:lnTo>
                    <a:pt x="2600616" y="2821123"/>
                  </a:lnTo>
                  <a:cubicBezTo>
                    <a:pt x="2600616" y="2825282"/>
                    <a:pt x="2598964" y="2829270"/>
                    <a:pt x="2596023" y="2832211"/>
                  </a:cubicBezTo>
                  <a:cubicBezTo>
                    <a:pt x="2593082" y="2835152"/>
                    <a:pt x="2589094" y="2836804"/>
                    <a:pt x="2584935" y="2836804"/>
                  </a:cubicBezTo>
                  <a:lnTo>
                    <a:pt x="15681" y="2836804"/>
                  </a:lnTo>
                  <a:cubicBezTo>
                    <a:pt x="11522" y="2836804"/>
                    <a:pt x="7534" y="2835152"/>
                    <a:pt x="4593" y="2832211"/>
                  </a:cubicBezTo>
                  <a:cubicBezTo>
                    <a:pt x="1652" y="2829270"/>
                    <a:pt x="0" y="2825282"/>
                    <a:pt x="0" y="2821123"/>
                  </a:cubicBezTo>
                  <a:lnTo>
                    <a:pt x="0" y="15681"/>
                  </a:lnTo>
                  <a:cubicBezTo>
                    <a:pt x="0" y="11522"/>
                    <a:pt x="1652" y="7534"/>
                    <a:pt x="4593" y="4593"/>
                  </a:cubicBezTo>
                  <a:cubicBezTo>
                    <a:pt x="7534" y="1652"/>
                    <a:pt x="11522" y="0"/>
                    <a:pt x="15681" y="0"/>
                  </a:cubicBezTo>
                  <a:close/>
                </a:path>
              </a:pathLst>
            </a:custGeom>
            <a:solidFill>
              <a:srgbClr val="EBEBEB">
                <a:alpha val="49804"/>
              </a:srgbClr>
            </a:solidFill>
          </p:spPr>
          <p:txBody>
            <a:bodyPr/>
            <a:lstStyle/>
            <a:p>
              <a:endParaRPr lang="en-IL"/>
            </a:p>
          </p:txBody>
        </p:sp>
        <p:sp>
          <p:nvSpPr>
            <p:cNvPr id="5" name="TextBox 5"/>
            <p:cNvSpPr txBox="1"/>
            <p:nvPr/>
          </p:nvSpPr>
          <p:spPr>
            <a:xfrm>
              <a:off x="0" y="-38100"/>
              <a:ext cx="2600616" cy="2874904"/>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8828242" y="2235055"/>
            <a:ext cx="9496261" cy="5965059"/>
          </a:xfrm>
          <a:custGeom>
            <a:avLst/>
            <a:gdLst/>
            <a:ahLst/>
            <a:cxnLst/>
            <a:rect l="l" t="t" r="r" b="b"/>
            <a:pathLst>
              <a:path w="9496261" h="5965059">
                <a:moveTo>
                  <a:pt x="0" y="0"/>
                </a:moveTo>
                <a:lnTo>
                  <a:pt x="9496261" y="0"/>
                </a:lnTo>
                <a:lnTo>
                  <a:pt x="9496261" y="5965058"/>
                </a:lnTo>
                <a:lnTo>
                  <a:pt x="0" y="5965058"/>
                </a:lnTo>
                <a:lnTo>
                  <a:pt x="0" y="0"/>
                </a:lnTo>
                <a:close/>
              </a:path>
            </a:pathLst>
          </a:custGeom>
          <a:blipFill>
            <a:blip r:embed="rId2"/>
            <a:stretch>
              <a:fillRect/>
            </a:stretch>
          </a:blipFill>
        </p:spPr>
        <p:txBody>
          <a:bodyPr/>
          <a:lstStyle/>
          <a:p>
            <a:endParaRPr lang="en-IL"/>
          </a:p>
        </p:txBody>
      </p:sp>
      <p:sp>
        <p:nvSpPr>
          <p:cNvPr id="7" name="TextBox 7"/>
          <p:cNvSpPr txBox="1"/>
          <p:nvPr/>
        </p:nvSpPr>
        <p:spPr>
          <a:xfrm>
            <a:off x="802168" y="621327"/>
            <a:ext cx="6166846" cy="973455"/>
          </a:xfrm>
          <a:prstGeom prst="rect">
            <a:avLst/>
          </a:prstGeom>
        </p:spPr>
        <p:txBody>
          <a:bodyPr lIns="0" tIns="0" rIns="0" bIns="0" rtlCol="0" anchor="t">
            <a:spAutoFit/>
          </a:bodyPr>
          <a:lstStyle/>
          <a:p>
            <a:pPr algn="l">
              <a:lnSpc>
                <a:spcPts val="7965"/>
              </a:lnSpc>
            </a:pPr>
            <a:r>
              <a:rPr lang="en-US" sz="5900">
                <a:solidFill>
                  <a:srgbClr val="000000"/>
                </a:solidFill>
                <a:latin typeface="TT Hoves Bold"/>
                <a:ea typeface="TT Hoves Bold"/>
                <a:cs typeface="TT Hoves Bold"/>
                <a:sym typeface="TT Hoves Bold"/>
              </a:rPr>
              <a:t>Distribution Plot</a:t>
            </a:r>
          </a:p>
        </p:txBody>
      </p:sp>
      <p:sp>
        <p:nvSpPr>
          <p:cNvPr id="8" name="TextBox 8"/>
          <p:cNvSpPr txBox="1"/>
          <p:nvPr/>
        </p:nvSpPr>
        <p:spPr>
          <a:xfrm>
            <a:off x="204264" y="137819"/>
            <a:ext cx="2542790"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NVIDIA</a:t>
            </a:r>
          </a:p>
        </p:txBody>
      </p:sp>
      <p:sp>
        <p:nvSpPr>
          <p:cNvPr id="9" name="TextBox 9"/>
          <p:cNvSpPr txBox="1"/>
          <p:nvPr/>
        </p:nvSpPr>
        <p:spPr>
          <a:xfrm>
            <a:off x="175602" y="1874456"/>
            <a:ext cx="8147744" cy="7455535"/>
          </a:xfrm>
          <a:prstGeom prst="rect">
            <a:avLst/>
          </a:prstGeom>
        </p:spPr>
        <p:txBody>
          <a:bodyPr lIns="0" tIns="0" rIns="0" bIns="0" rtlCol="0" anchor="t">
            <a:spAutoFit/>
          </a:bodyPr>
          <a:lstStyle/>
          <a:p>
            <a:pPr algn="just">
              <a:lnSpc>
                <a:spcPts val="2240"/>
              </a:lnSpc>
              <a:spcBef>
                <a:spcPct val="0"/>
              </a:spcBef>
            </a:pPr>
            <a:r>
              <a:rPr lang="en-US" sz="1600" spc="144">
                <a:solidFill>
                  <a:srgbClr val="000000"/>
                </a:solidFill>
                <a:latin typeface="DM Sans Bold"/>
                <a:ea typeface="DM Sans Bold"/>
                <a:cs typeface="DM Sans Bold"/>
                <a:sym typeface="DM Sans Bold"/>
              </a:rPr>
              <a:t>SHAPE AND DISTRIBUTION</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Bell-Shaped Curve:</a:t>
            </a:r>
            <a:r>
              <a:rPr lang="en-US" sz="1600" spc="144">
                <a:solidFill>
                  <a:srgbClr val="000000"/>
                </a:solidFill>
                <a:latin typeface="DM Sans"/>
                <a:ea typeface="DM Sans"/>
                <a:cs typeface="DM Sans"/>
                <a:sym typeface="DM Sans"/>
              </a:rPr>
              <a:t> Returns follow a normal distribution.</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Centered Around Zero:</a:t>
            </a:r>
            <a:r>
              <a:rPr lang="en-US" sz="1600" spc="144">
                <a:solidFill>
                  <a:srgbClr val="000000"/>
                </a:solidFill>
                <a:latin typeface="DM Sans"/>
                <a:ea typeface="DM Sans"/>
                <a:cs typeface="DM Sans"/>
                <a:sym typeface="DM Sans"/>
              </a:rPr>
              <a:t> Indicates that most daily price changes are small, with frequent minor gains or losses.</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Rightward Skew:</a:t>
            </a:r>
            <a:r>
              <a:rPr lang="en-US" sz="1600" spc="144">
                <a:solidFill>
                  <a:srgbClr val="000000"/>
                </a:solidFill>
                <a:latin typeface="DM Sans"/>
                <a:ea typeface="DM Sans"/>
                <a:cs typeface="DM Sans"/>
                <a:sym typeface="DM Sans"/>
              </a:rPr>
              <a:t> A slight positive skew shows that large positive returns, while rare, are more likely than large losses.</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Quantiles &amp; Volatility: </a:t>
            </a:r>
            <a:r>
              <a:rPr lang="en-US" sz="1600" spc="144">
                <a:solidFill>
                  <a:srgbClr val="000000"/>
                </a:solidFill>
                <a:latin typeface="DM Sans"/>
                <a:ea typeface="DM Sans"/>
                <a:cs typeface="DM Sans"/>
                <a:sym typeface="DM Sans"/>
              </a:rPr>
              <a:t>90% of daily returns fall between the 5% and 95% quantiles, suggesting moderate volatility.</a:t>
            </a:r>
          </a:p>
          <a:p>
            <a:pPr algn="just">
              <a:lnSpc>
                <a:spcPts val="2240"/>
              </a:lnSpc>
            </a:pPr>
            <a:endParaRPr lang="en-US" sz="1600" spc="144">
              <a:solidFill>
                <a:srgbClr val="000000"/>
              </a:solidFill>
              <a:latin typeface="DM Sans"/>
              <a:ea typeface="DM Sans"/>
              <a:cs typeface="DM Sans"/>
              <a:sym typeface="DM Sans"/>
            </a:endParaRPr>
          </a:p>
          <a:p>
            <a:pPr algn="just">
              <a:lnSpc>
                <a:spcPts val="2240"/>
              </a:lnSpc>
              <a:spcBef>
                <a:spcPct val="0"/>
              </a:spcBef>
            </a:pPr>
            <a:r>
              <a:rPr lang="en-US" sz="1600" spc="144">
                <a:solidFill>
                  <a:srgbClr val="000000"/>
                </a:solidFill>
                <a:latin typeface="DM Sans Bold"/>
                <a:ea typeface="DM Sans Bold"/>
                <a:cs typeface="DM Sans Bold"/>
                <a:sym typeface="DM Sans Bold"/>
              </a:rPr>
              <a:t>SUMMARY STATISTICS</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Median (0.002633):</a:t>
            </a:r>
            <a:r>
              <a:rPr lang="en-US" sz="1600" spc="144">
                <a:solidFill>
                  <a:srgbClr val="000000"/>
                </a:solidFill>
                <a:latin typeface="DM Sans"/>
                <a:ea typeface="DM Sans"/>
                <a:cs typeface="DM Sans"/>
                <a:sym typeface="DM Sans"/>
              </a:rPr>
              <a:t> Indicates a slight positive daily return.</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Min (-0.187559) &amp; Max (0.243696):</a:t>
            </a:r>
            <a:r>
              <a:rPr lang="en-US" sz="1600" spc="144">
                <a:solidFill>
                  <a:srgbClr val="000000"/>
                </a:solidFill>
                <a:latin typeface="DM Sans"/>
                <a:ea typeface="DM Sans"/>
                <a:cs typeface="DM Sans"/>
                <a:sym typeface="DM Sans"/>
              </a:rPr>
              <a:t> Highlights the range of potential daily gains and losses.</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Mean (0.002854):</a:t>
            </a:r>
            <a:r>
              <a:rPr lang="en-US" sz="1600" spc="144">
                <a:solidFill>
                  <a:srgbClr val="000000"/>
                </a:solidFill>
                <a:latin typeface="DM Sans"/>
                <a:ea typeface="DM Sans"/>
                <a:cs typeface="DM Sans"/>
                <a:sym typeface="DM Sans"/>
              </a:rPr>
              <a:t> Positive average daily return, slightly higher than the median due to positive skew.</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5% &amp; 95% Quantiles:</a:t>
            </a:r>
            <a:r>
              <a:rPr lang="en-US" sz="1600" spc="144">
                <a:solidFill>
                  <a:srgbClr val="000000"/>
                </a:solidFill>
                <a:latin typeface="DM Sans"/>
                <a:ea typeface="DM Sans"/>
                <a:cs typeface="DM Sans"/>
                <a:sym typeface="DM Sans"/>
              </a:rPr>
              <a:t> Typical daily returns range from -4.73% to 5.29%, reflecting moderate volatility.</a:t>
            </a:r>
          </a:p>
          <a:p>
            <a:pPr algn="just">
              <a:lnSpc>
                <a:spcPts val="2240"/>
              </a:lnSpc>
            </a:pPr>
            <a:endParaRPr lang="en-US" sz="1600" spc="144">
              <a:solidFill>
                <a:srgbClr val="000000"/>
              </a:solidFill>
              <a:latin typeface="DM Sans"/>
              <a:ea typeface="DM Sans"/>
              <a:cs typeface="DM Sans"/>
              <a:sym typeface="DM Sans"/>
            </a:endParaRPr>
          </a:p>
          <a:p>
            <a:pPr algn="just">
              <a:lnSpc>
                <a:spcPts val="2240"/>
              </a:lnSpc>
              <a:spcBef>
                <a:spcPct val="0"/>
              </a:spcBef>
            </a:pPr>
            <a:r>
              <a:rPr lang="en-US" sz="1600" spc="144">
                <a:solidFill>
                  <a:srgbClr val="000000"/>
                </a:solidFill>
                <a:latin typeface="DM Sans Bold"/>
                <a:ea typeface="DM Sans Bold"/>
                <a:cs typeface="DM Sans Bold"/>
                <a:sym typeface="DM Sans Bold"/>
              </a:rPr>
              <a:t>INSIGHTS &amp; TAKEAWAYS</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Moderate Volatility with Upward Trend: </a:t>
            </a:r>
            <a:r>
              <a:rPr lang="en-US" sz="1600" spc="144">
                <a:solidFill>
                  <a:srgbClr val="000000"/>
                </a:solidFill>
                <a:latin typeface="DM Sans"/>
                <a:ea typeface="DM Sans"/>
                <a:cs typeface="DM Sans"/>
                <a:sym typeface="DM Sans"/>
              </a:rPr>
              <a:t>NVDA shows a generally positive performance with moderate fluctuations.</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Positive Returns: </a:t>
            </a:r>
            <a:r>
              <a:rPr lang="en-US" sz="1600" spc="144">
                <a:solidFill>
                  <a:srgbClr val="000000"/>
                </a:solidFill>
                <a:latin typeface="DM Sans"/>
                <a:ea typeface="DM Sans"/>
                <a:cs typeface="DM Sans"/>
                <a:sym typeface="DM Sans"/>
              </a:rPr>
              <a:t>Both median and mean returns suggest potential for gains, averaging around 0.29% daily.</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Risk of Losses: </a:t>
            </a:r>
            <a:r>
              <a:rPr lang="en-US" sz="1600" spc="144">
                <a:solidFill>
                  <a:srgbClr val="000000"/>
                </a:solidFill>
                <a:latin typeface="DM Sans"/>
                <a:ea typeface="DM Sans"/>
                <a:cs typeface="DM Sans"/>
                <a:sym typeface="DM Sans"/>
              </a:rPr>
              <a:t>Investors should note the potential for significant daily losses (up to 18.76%).</a:t>
            </a:r>
          </a:p>
          <a:p>
            <a:pPr marL="345441" lvl="1" indent="-172721" algn="just">
              <a:lnSpc>
                <a:spcPts val="2240"/>
              </a:lnSpc>
              <a:buFont typeface="Arial"/>
              <a:buChar char="•"/>
            </a:pPr>
            <a:r>
              <a:rPr lang="en-US" sz="1600" spc="144">
                <a:solidFill>
                  <a:srgbClr val="000000"/>
                </a:solidFill>
                <a:latin typeface="DM Sans Bold"/>
                <a:ea typeface="DM Sans Bold"/>
                <a:cs typeface="DM Sans Bold"/>
                <a:sym typeface="DM Sans Bold"/>
              </a:rPr>
              <a:t>Typical Movements: </a:t>
            </a:r>
            <a:r>
              <a:rPr lang="en-US" sz="1600" spc="144">
                <a:solidFill>
                  <a:srgbClr val="000000"/>
                </a:solidFill>
                <a:latin typeface="DM Sans"/>
                <a:ea typeface="DM Sans"/>
                <a:cs typeface="DM Sans"/>
                <a:sym typeface="DM Sans"/>
              </a:rPr>
              <a:t>Most daily returns fall within -4.73% to 5.29%, offering a sense of expected price changes.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4264" y="503918"/>
            <a:ext cx="1648872" cy="0"/>
          </a:xfrm>
          <a:prstGeom prst="line">
            <a:avLst/>
          </a:prstGeom>
          <a:ln w="28575" cap="flat">
            <a:solidFill>
              <a:srgbClr val="FFBD59"/>
            </a:solidFill>
            <a:prstDash val="solid"/>
            <a:headEnd type="none" w="sm" len="sm"/>
            <a:tailEnd type="none" w="sm" len="sm"/>
          </a:ln>
        </p:spPr>
        <p:txBody>
          <a:bodyPr/>
          <a:lstStyle/>
          <a:p>
            <a:endParaRPr lang="en-IL"/>
          </a:p>
        </p:txBody>
      </p:sp>
      <p:grpSp>
        <p:nvGrpSpPr>
          <p:cNvPr id="3" name="Group 3"/>
          <p:cNvGrpSpPr/>
          <p:nvPr/>
        </p:nvGrpSpPr>
        <p:grpSpPr>
          <a:xfrm>
            <a:off x="8938060" y="-167911"/>
            <a:ext cx="9575419" cy="10770989"/>
            <a:chOff x="0" y="0"/>
            <a:chExt cx="2521921" cy="2836804"/>
          </a:xfrm>
        </p:grpSpPr>
        <p:sp>
          <p:nvSpPr>
            <p:cNvPr id="4" name="Freeform 4"/>
            <p:cNvSpPr/>
            <p:nvPr/>
          </p:nvSpPr>
          <p:spPr>
            <a:xfrm>
              <a:off x="0" y="0"/>
              <a:ext cx="2521921" cy="2836804"/>
            </a:xfrm>
            <a:custGeom>
              <a:avLst/>
              <a:gdLst/>
              <a:ahLst/>
              <a:cxnLst/>
              <a:rect l="l" t="t" r="r" b="b"/>
              <a:pathLst>
                <a:path w="2521921" h="2836804">
                  <a:moveTo>
                    <a:pt x="16170" y="0"/>
                  </a:moveTo>
                  <a:lnTo>
                    <a:pt x="2505751" y="0"/>
                  </a:lnTo>
                  <a:cubicBezTo>
                    <a:pt x="2514681" y="0"/>
                    <a:pt x="2521921" y="7240"/>
                    <a:pt x="2521921" y="16170"/>
                  </a:cubicBezTo>
                  <a:lnTo>
                    <a:pt x="2521921" y="2820633"/>
                  </a:lnTo>
                  <a:cubicBezTo>
                    <a:pt x="2521921" y="2824922"/>
                    <a:pt x="2520217" y="2829035"/>
                    <a:pt x="2517185" y="2832068"/>
                  </a:cubicBezTo>
                  <a:cubicBezTo>
                    <a:pt x="2514152" y="2835100"/>
                    <a:pt x="2510039" y="2836804"/>
                    <a:pt x="2505751" y="2836804"/>
                  </a:cubicBezTo>
                  <a:lnTo>
                    <a:pt x="16170" y="2836804"/>
                  </a:lnTo>
                  <a:cubicBezTo>
                    <a:pt x="7240" y="2836804"/>
                    <a:pt x="0" y="2829564"/>
                    <a:pt x="0" y="2820633"/>
                  </a:cubicBezTo>
                  <a:lnTo>
                    <a:pt x="0" y="16170"/>
                  </a:lnTo>
                  <a:cubicBezTo>
                    <a:pt x="0" y="7240"/>
                    <a:pt x="7240" y="0"/>
                    <a:pt x="16170" y="0"/>
                  </a:cubicBezTo>
                  <a:close/>
                </a:path>
              </a:pathLst>
            </a:custGeom>
            <a:solidFill>
              <a:srgbClr val="EBEBEB">
                <a:alpha val="49804"/>
              </a:srgbClr>
            </a:solidFill>
          </p:spPr>
          <p:txBody>
            <a:bodyPr/>
            <a:lstStyle/>
            <a:p>
              <a:endParaRPr lang="en-IL"/>
            </a:p>
          </p:txBody>
        </p:sp>
        <p:sp>
          <p:nvSpPr>
            <p:cNvPr id="5" name="TextBox 5"/>
            <p:cNvSpPr txBox="1"/>
            <p:nvPr/>
          </p:nvSpPr>
          <p:spPr>
            <a:xfrm>
              <a:off x="0" y="-38100"/>
              <a:ext cx="2521921" cy="2874904"/>
            </a:xfrm>
            <a:prstGeom prst="rect">
              <a:avLst/>
            </a:prstGeom>
          </p:spPr>
          <p:txBody>
            <a:bodyPr lIns="50800" tIns="50800" rIns="50800" bIns="50800" rtlCol="0" anchor="ctr"/>
            <a:lstStyle/>
            <a:p>
              <a:pPr algn="ctr">
                <a:lnSpc>
                  <a:spcPts val="2240"/>
                </a:lnSpc>
              </a:pPr>
              <a:endParaRPr/>
            </a:p>
          </p:txBody>
        </p:sp>
      </p:grpSp>
      <p:sp>
        <p:nvSpPr>
          <p:cNvPr id="6" name="TextBox 6"/>
          <p:cNvSpPr txBox="1"/>
          <p:nvPr/>
        </p:nvSpPr>
        <p:spPr>
          <a:xfrm>
            <a:off x="204264" y="427718"/>
            <a:ext cx="7546988" cy="973455"/>
          </a:xfrm>
          <a:prstGeom prst="rect">
            <a:avLst/>
          </a:prstGeom>
        </p:spPr>
        <p:txBody>
          <a:bodyPr lIns="0" tIns="0" rIns="0" bIns="0" rtlCol="0" anchor="t">
            <a:spAutoFit/>
          </a:bodyPr>
          <a:lstStyle/>
          <a:p>
            <a:pPr algn="l">
              <a:lnSpc>
                <a:spcPts val="7965"/>
              </a:lnSpc>
            </a:pPr>
            <a:r>
              <a:rPr lang="en-US" sz="5900">
                <a:solidFill>
                  <a:srgbClr val="000000"/>
                </a:solidFill>
                <a:latin typeface="TT Hoves Bold"/>
                <a:ea typeface="TT Hoves Bold"/>
                <a:cs typeface="TT Hoves Bold"/>
                <a:sym typeface="TT Hoves Bold"/>
              </a:rPr>
              <a:t>Bollinger Bands Plot</a:t>
            </a:r>
          </a:p>
        </p:txBody>
      </p:sp>
      <p:sp>
        <p:nvSpPr>
          <p:cNvPr id="7" name="TextBox 7"/>
          <p:cNvSpPr txBox="1"/>
          <p:nvPr/>
        </p:nvSpPr>
        <p:spPr>
          <a:xfrm>
            <a:off x="204264" y="137819"/>
            <a:ext cx="2542790"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NVIDIA</a:t>
            </a:r>
          </a:p>
        </p:txBody>
      </p:sp>
      <p:sp>
        <p:nvSpPr>
          <p:cNvPr id="8" name="Freeform 8"/>
          <p:cNvSpPr/>
          <p:nvPr/>
        </p:nvSpPr>
        <p:spPr>
          <a:xfrm>
            <a:off x="9144000" y="2603476"/>
            <a:ext cx="8909314" cy="4837772"/>
          </a:xfrm>
          <a:custGeom>
            <a:avLst/>
            <a:gdLst/>
            <a:ahLst/>
            <a:cxnLst/>
            <a:rect l="l" t="t" r="r" b="b"/>
            <a:pathLst>
              <a:path w="8909314" h="4837772">
                <a:moveTo>
                  <a:pt x="0" y="0"/>
                </a:moveTo>
                <a:lnTo>
                  <a:pt x="8909314" y="0"/>
                </a:lnTo>
                <a:lnTo>
                  <a:pt x="8909314" y="4837772"/>
                </a:lnTo>
                <a:lnTo>
                  <a:pt x="0" y="4837772"/>
                </a:lnTo>
                <a:lnTo>
                  <a:pt x="0" y="0"/>
                </a:lnTo>
                <a:close/>
              </a:path>
            </a:pathLst>
          </a:custGeom>
          <a:blipFill>
            <a:blip r:embed="rId2"/>
            <a:stretch>
              <a:fillRect/>
            </a:stretch>
          </a:blipFill>
        </p:spPr>
        <p:txBody>
          <a:bodyPr/>
          <a:lstStyle/>
          <a:p>
            <a:endParaRPr lang="en-IL"/>
          </a:p>
        </p:txBody>
      </p:sp>
      <p:sp>
        <p:nvSpPr>
          <p:cNvPr id="9" name="TextBox 9"/>
          <p:cNvSpPr txBox="1"/>
          <p:nvPr/>
        </p:nvSpPr>
        <p:spPr>
          <a:xfrm>
            <a:off x="204264" y="1429748"/>
            <a:ext cx="8152085" cy="3347720"/>
          </a:xfrm>
          <a:prstGeom prst="rect">
            <a:avLst/>
          </a:prstGeom>
        </p:spPr>
        <p:txBody>
          <a:bodyPr lIns="0" tIns="0" rIns="0" bIns="0" rtlCol="0" anchor="t">
            <a:spAutoFit/>
          </a:bodyPr>
          <a:lstStyle/>
          <a:p>
            <a:pPr algn="l">
              <a:lnSpc>
                <a:spcPts val="2520"/>
              </a:lnSpc>
              <a:spcBef>
                <a:spcPct val="0"/>
              </a:spcBef>
            </a:pPr>
            <a:r>
              <a:rPr lang="en-US" sz="1800" spc="162">
                <a:solidFill>
                  <a:srgbClr val="000000"/>
                </a:solidFill>
                <a:latin typeface="DM Sans Bold"/>
                <a:ea typeface="DM Sans Bold"/>
                <a:cs typeface="DM Sans Bold"/>
                <a:sym typeface="DM Sans Bold"/>
              </a:rPr>
              <a:t>UNDERSTANDING THE BOLLINGER BANDS PLOT</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Price (Blue Line):</a:t>
            </a:r>
            <a:r>
              <a:rPr lang="en-US" sz="1600" spc="144">
                <a:solidFill>
                  <a:srgbClr val="000000"/>
                </a:solidFill>
                <a:latin typeface="DM Sans"/>
                <a:ea typeface="DM Sans"/>
                <a:cs typeface="DM Sans"/>
                <a:sym typeface="DM Sans"/>
              </a:rPr>
              <a:t> Represents NVDA's actual adjusted closing price over time.</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30-Day Moving Average (Orange Line):</a:t>
            </a:r>
            <a:r>
              <a:rPr lang="en-US" sz="1600" spc="144">
                <a:solidFill>
                  <a:srgbClr val="000000"/>
                </a:solidFill>
                <a:latin typeface="DM Sans"/>
                <a:ea typeface="DM Sans"/>
                <a:cs typeface="DM Sans"/>
                <a:sym typeface="DM Sans"/>
              </a:rPr>
              <a:t> Smooths out fluctuations to highlight the overall trend.</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Upper &amp; Lower Bands (Red &amp; Green Dashed Lines):</a:t>
            </a:r>
            <a:r>
              <a:rPr lang="en-US" sz="1600" spc="144">
                <a:solidFill>
                  <a:srgbClr val="000000"/>
                </a:solidFill>
                <a:latin typeface="DM Sans"/>
                <a:ea typeface="DM Sans"/>
                <a:cs typeface="DM Sans"/>
                <a:sym typeface="DM Sans"/>
              </a:rPr>
              <a:t> Dynamic range based on the moving average and volatility, indicating high or low volatility periods.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Buy Signals (Red Dots):</a:t>
            </a:r>
            <a:r>
              <a:rPr lang="en-US" sz="1600" spc="144">
                <a:solidFill>
                  <a:srgbClr val="000000"/>
                </a:solidFill>
                <a:latin typeface="DM Sans"/>
                <a:ea typeface="DM Sans"/>
                <a:cs typeface="DM Sans"/>
                <a:sym typeface="DM Sans"/>
              </a:rPr>
              <a:t> Appear when the price dips below the lower band, suggesting potential buy opportunities.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Sell Signals (Green Dots): </a:t>
            </a:r>
            <a:r>
              <a:rPr lang="en-US" sz="1600" spc="144">
                <a:solidFill>
                  <a:srgbClr val="000000"/>
                </a:solidFill>
                <a:latin typeface="DM Sans"/>
                <a:ea typeface="DM Sans"/>
                <a:cs typeface="DM Sans"/>
                <a:sym typeface="DM Sans"/>
              </a:rPr>
              <a:t>Indicate possible sell points when the price rises above the moving average after a buy signal.</a:t>
            </a:r>
          </a:p>
        </p:txBody>
      </p:sp>
      <p:sp>
        <p:nvSpPr>
          <p:cNvPr id="10" name="TextBox 10"/>
          <p:cNvSpPr txBox="1"/>
          <p:nvPr/>
        </p:nvSpPr>
        <p:spPr>
          <a:xfrm>
            <a:off x="204264" y="4825093"/>
            <a:ext cx="8622738" cy="2795270"/>
          </a:xfrm>
          <a:prstGeom prst="rect">
            <a:avLst/>
          </a:prstGeom>
        </p:spPr>
        <p:txBody>
          <a:bodyPr lIns="0" tIns="0" rIns="0" bIns="0" rtlCol="0" anchor="t">
            <a:spAutoFit/>
          </a:bodyPr>
          <a:lstStyle/>
          <a:p>
            <a:pPr algn="l">
              <a:lnSpc>
                <a:spcPts val="2520"/>
              </a:lnSpc>
              <a:spcBef>
                <a:spcPct val="0"/>
              </a:spcBef>
            </a:pPr>
            <a:r>
              <a:rPr lang="en-US" sz="1800" spc="162">
                <a:solidFill>
                  <a:srgbClr val="000000"/>
                </a:solidFill>
                <a:latin typeface="DM Sans Bold"/>
                <a:ea typeface="DM Sans Bold"/>
                <a:cs typeface="DM Sans Bold"/>
                <a:sym typeface="DM Sans Bold"/>
              </a:rPr>
              <a:t>KEY OBSERVATIONS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Volatility Trends: </a:t>
            </a:r>
            <a:r>
              <a:rPr lang="en-US" sz="1600" spc="144">
                <a:solidFill>
                  <a:srgbClr val="000000"/>
                </a:solidFill>
                <a:latin typeface="DM Sans"/>
                <a:ea typeface="DM Sans"/>
                <a:cs typeface="DM Sans"/>
                <a:sym typeface="DM Sans"/>
              </a:rPr>
              <a:t>The varying distance between bands reflects changing volatility—wider bands indicate higher volatility, narrower bands imply lower volatility.</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Price Action: </a:t>
            </a:r>
            <a:r>
              <a:rPr lang="en-US" sz="1600" spc="144">
                <a:solidFill>
                  <a:srgbClr val="000000"/>
                </a:solidFill>
                <a:latin typeface="DM Sans"/>
                <a:ea typeface="DM Sans"/>
                <a:cs typeface="DM Sans"/>
                <a:sym typeface="DM Sans"/>
              </a:rPr>
              <a:t>The price typically remains within the bands, but breakouts can signal potential trend shifts.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Trading Signals: </a:t>
            </a:r>
            <a:r>
              <a:rPr lang="en-US" sz="1600" spc="144">
                <a:solidFill>
                  <a:srgbClr val="000000"/>
                </a:solidFill>
                <a:latin typeface="DM Sans"/>
                <a:ea typeface="DM Sans"/>
                <a:cs typeface="DM Sans"/>
                <a:sym typeface="DM Sans"/>
              </a:rPr>
              <a:t>Red and green dots mark potential buy and sell opportunities based on the Bollinger Bands strategy.</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Profitability: </a:t>
            </a:r>
            <a:r>
              <a:rPr lang="en-US" sz="1600" spc="144">
                <a:solidFill>
                  <a:srgbClr val="000000"/>
                </a:solidFill>
                <a:latin typeface="DM Sans"/>
                <a:ea typeface="DM Sans"/>
                <a:cs typeface="DM Sans"/>
                <a:sym typeface="DM Sans"/>
              </a:rPr>
              <a:t>A profit of $67.32 (3.98%) suggests that this strategy yielded a positive return during the analyzed period.</a:t>
            </a:r>
          </a:p>
        </p:txBody>
      </p:sp>
      <p:sp>
        <p:nvSpPr>
          <p:cNvPr id="11" name="TextBox 11"/>
          <p:cNvSpPr txBox="1"/>
          <p:nvPr/>
        </p:nvSpPr>
        <p:spPr>
          <a:xfrm>
            <a:off x="204264" y="7716702"/>
            <a:ext cx="8835042" cy="2519045"/>
          </a:xfrm>
          <a:prstGeom prst="rect">
            <a:avLst/>
          </a:prstGeom>
        </p:spPr>
        <p:txBody>
          <a:bodyPr lIns="0" tIns="0" rIns="0" bIns="0" rtlCol="0" anchor="t">
            <a:spAutoFit/>
          </a:bodyPr>
          <a:lstStyle/>
          <a:p>
            <a:pPr algn="l">
              <a:lnSpc>
                <a:spcPts val="2520"/>
              </a:lnSpc>
              <a:spcBef>
                <a:spcPct val="0"/>
              </a:spcBef>
            </a:pPr>
            <a:r>
              <a:rPr lang="en-US" sz="1800" spc="162">
                <a:solidFill>
                  <a:srgbClr val="000000"/>
                </a:solidFill>
                <a:latin typeface="DM Sans Bold"/>
                <a:ea typeface="DM Sans Bold"/>
                <a:cs typeface="DM Sans Bold"/>
                <a:sym typeface="DM Sans Bold"/>
              </a:rPr>
              <a:t>INTERPRETATION &amp; INSIGHTS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Volatility</a:t>
            </a:r>
            <a:r>
              <a:rPr lang="en-US" sz="1600" spc="144">
                <a:solidFill>
                  <a:srgbClr val="000000"/>
                </a:solidFill>
                <a:latin typeface="DM Sans"/>
                <a:ea typeface="DM Sans"/>
                <a:cs typeface="DM Sans"/>
                <a:sym typeface="DM Sans"/>
              </a:rPr>
              <a:t>: NVDA experienced periods of both high and low volatility, as indicated by the bands' width.</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Strategy Effectiveness</a:t>
            </a:r>
            <a:r>
              <a:rPr lang="en-US" sz="1600" spc="144">
                <a:solidFill>
                  <a:srgbClr val="000000"/>
                </a:solidFill>
                <a:latin typeface="DM Sans"/>
                <a:ea typeface="DM Sans"/>
                <a:cs typeface="DM Sans"/>
                <a:sym typeface="DM Sans"/>
              </a:rPr>
              <a:t>: The Bollinger Bands strategy generated a modest profit, though past performance is no guarantee of future results.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Trading Approach</a:t>
            </a:r>
            <a:r>
              <a:rPr lang="en-US" sz="1600" spc="144">
                <a:solidFill>
                  <a:srgbClr val="000000"/>
                </a:solidFill>
                <a:latin typeface="DM Sans"/>
                <a:ea typeface="DM Sans"/>
                <a:cs typeface="DM Sans"/>
                <a:sym typeface="DM Sans"/>
              </a:rPr>
              <a:t>: This plot offers a visual guide for identifying potential entry (buy) and exit (sell) points based on volatility. Traders might consider buying near the lower band and selling near the upper band or when the price crosses above the moving average.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4264" y="503918"/>
            <a:ext cx="1648872" cy="0"/>
          </a:xfrm>
          <a:prstGeom prst="line">
            <a:avLst/>
          </a:prstGeom>
          <a:ln w="28575" cap="flat">
            <a:solidFill>
              <a:srgbClr val="FFBD59"/>
            </a:solidFill>
            <a:prstDash val="solid"/>
            <a:headEnd type="none" w="sm" len="sm"/>
            <a:tailEnd type="none" w="sm" len="sm"/>
          </a:ln>
        </p:spPr>
        <p:txBody>
          <a:bodyPr/>
          <a:lstStyle/>
          <a:p>
            <a:endParaRPr lang="en-IL"/>
          </a:p>
        </p:txBody>
      </p:sp>
      <p:grpSp>
        <p:nvGrpSpPr>
          <p:cNvPr id="3" name="Group 3"/>
          <p:cNvGrpSpPr/>
          <p:nvPr/>
        </p:nvGrpSpPr>
        <p:grpSpPr>
          <a:xfrm>
            <a:off x="8938060" y="-167911"/>
            <a:ext cx="9575419" cy="10770989"/>
            <a:chOff x="0" y="0"/>
            <a:chExt cx="2521921" cy="2836804"/>
          </a:xfrm>
        </p:grpSpPr>
        <p:sp>
          <p:nvSpPr>
            <p:cNvPr id="4" name="Freeform 4"/>
            <p:cNvSpPr/>
            <p:nvPr/>
          </p:nvSpPr>
          <p:spPr>
            <a:xfrm>
              <a:off x="0" y="0"/>
              <a:ext cx="2521921" cy="2836804"/>
            </a:xfrm>
            <a:custGeom>
              <a:avLst/>
              <a:gdLst/>
              <a:ahLst/>
              <a:cxnLst/>
              <a:rect l="l" t="t" r="r" b="b"/>
              <a:pathLst>
                <a:path w="2521921" h="2836804">
                  <a:moveTo>
                    <a:pt x="16170" y="0"/>
                  </a:moveTo>
                  <a:lnTo>
                    <a:pt x="2505751" y="0"/>
                  </a:lnTo>
                  <a:cubicBezTo>
                    <a:pt x="2514681" y="0"/>
                    <a:pt x="2521921" y="7240"/>
                    <a:pt x="2521921" y="16170"/>
                  </a:cubicBezTo>
                  <a:lnTo>
                    <a:pt x="2521921" y="2820633"/>
                  </a:lnTo>
                  <a:cubicBezTo>
                    <a:pt x="2521921" y="2824922"/>
                    <a:pt x="2520217" y="2829035"/>
                    <a:pt x="2517185" y="2832068"/>
                  </a:cubicBezTo>
                  <a:cubicBezTo>
                    <a:pt x="2514152" y="2835100"/>
                    <a:pt x="2510039" y="2836804"/>
                    <a:pt x="2505751" y="2836804"/>
                  </a:cubicBezTo>
                  <a:lnTo>
                    <a:pt x="16170" y="2836804"/>
                  </a:lnTo>
                  <a:cubicBezTo>
                    <a:pt x="7240" y="2836804"/>
                    <a:pt x="0" y="2829564"/>
                    <a:pt x="0" y="2820633"/>
                  </a:cubicBezTo>
                  <a:lnTo>
                    <a:pt x="0" y="16170"/>
                  </a:lnTo>
                  <a:cubicBezTo>
                    <a:pt x="0" y="7240"/>
                    <a:pt x="7240" y="0"/>
                    <a:pt x="16170" y="0"/>
                  </a:cubicBezTo>
                  <a:close/>
                </a:path>
              </a:pathLst>
            </a:custGeom>
            <a:solidFill>
              <a:srgbClr val="EBEBEB">
                <a:alpha val="49804"/>
              </a:srgbClr>
            </a:solidFill>
          </p:spPr>
          <p:txBody>
            <a:bodyPr/>
            <a:lstStyle/>
            <a:p>
              <a:endParaRPr lang="en-IL"/>
            </a:p>
          </p:txBody>
        </p:sp>
        <p:sp>
          <p:nvSpPr>
            <p:cNvPr id="5" name="TextBox 5"/>
            <p:cNvSpPr txBox="1"/>
            <p:nvPr/>
          </p:nvSpPr>
          <p:spPr>
            <a:xfrm>
              <a:off x="0" y="-38100"/>
              <a:ext cx="2521921" cy="2874904"/>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9234351" y="2662439"/>
            <a:ext cx="8982837" cy="5110291"/>
          </a:xfrm>
          <a:custGeom>
            <a:avLst/>
            <a:gdLst/>
            <a:ahLst/>
            <a:cxnLst/>
            <a:rect l="l" t="t" r="r" b="b"/>
            <a:pathLst>
              <a:path w="8982837" h="5110291">
                <a:moveTo>
                  <a:pt x="0" y="0"/>
                </a:moveTo>
                <a:lnTo>
                  <a:pt x="8982837" y="0"/>
                </a:lnTo>
                <a:lnTo>
                  <a:pt x="8982837" y="5110290"/>
                </a:lnTo>
                <a:lnTo>
                  <a:pt x="0" y="5110290"/>
                </a:lnTo>
                <a:lnTo>
                  <a:pt x="0" y="0"/>
                </a:lnTo>
                <a:close/>
              </a:path>
            </a:pathLst>
          </a:custGeom>
          <a:blipFill>
            <a:blip r:embed="rId2"/>
            <a:stretch>
              <a:fillRect/>
            </a:stretch>
          </a:blipFill>
        </p:spPr>
        <p:txBody>
          <a:bodyPr/>
          <a:lstStyle/>
          <a:p>
            <a:endParaRPr lang="en-IL"/>
          </a:p>
        </p:txBody>
      </p:sp>
      <p:sp>
        <p:nvSpPr>
          <p:cNvPr id="7" name="TextBox 7"/>
          <p:cNvSpPr txBox="1"/>
          <p:nvPr/>
        </p:nvSpPr>
        <p:spPr>
          <a:xfrm>
            <a:off x="204264" y="541350"/>
            <a:ext cx="7874097" cy="973455"/>
          </a:xfrm>
          <a:prstGeom prst="rect">
            <a:avLst/>
          </a:prstGeom>
        </p:spPr>
        <p:txBody>
          <a:bodyPr lIns="0" tIns="0" rIns="0" bIns="0" rtlCol="0" anchor="t">
            <a:spAutoFit/>
          </a:bodyPr>
          <a:lstStyle/>
          <a:p>
            <a:pPr algn="l">
              <a:lnSpc>
                <a:spcPts val="7965"/>
              </a:lnSpc>
            </a:pPr>
            <a:r>
              <a:rPr lang="en-US" sz="5900">
                <a:solidFill>
                  <a:srgbClr val="000000"/>
                </a:solidFill>
                <a:latin typeface="TT Hoves Bold"/>
                <a:ea typeface="TT Hoves Bold"/>
                <a:cs typeface="TT Hoves Bold"/>
                <a:sym typeface="TT Hoves Bold"/>
              </a:rPr>
              <a:t>Moving Average Plot</a:t>
            </a:r>
          </a:p>
        </p:txBody>
      </p:sp>
      <p:sp>
        <p:nvSpPr>
          <p:cNvPr id="8" name="TextBox 8"/>
          <p:cNvSpPr txBox="1"/>
          <p:nvPr/>
        </p:nvSpPr>
        <p:spPr>
          <a:xfrm>
            <a:off x="204264" y="137819"/>
            <a:ext cx="2542790"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NVIDIA</a:t>
            </a:r>
          </a:p>
        </p:txBody>
      </p:sp>
      <p:sp>
        <p:nvSpPr>
          <p:cNvPr id="9" name="TextBox 9"/>
          <p:cNvSpPr txBox="1"/>
          <p:nvPr/>
        </p:nvSpPr>
        <p:spPr>
          <a:xfrm>
            <a:off x="204264" y="1571955"/>
            <a:ext cx="8491467" cy="7843520"/>
          </a:xfrm>
          <a:prstGeom prst="rect">
            <a:avLst/>
          </a:prstGeom>
        </p:spPr>
        <p:txBody>
          <a:bodyPr lIns="0" tIns="0" rIns="0" bIns="0" rtlCol="0" anchor="t">
            <a:spAutoFit/>
          </a:bodyPr>
          <a:lstStyle/>
          <a:p>
            <a:pPr algn="l">
              <a:lnSpc>
                <a:spcPts val="2520"/>
              </a:lnSpc>
              <a:spcBef>
                <a:spcPct val="0"/>
              </a:spcBef>
            </a:pPr>
            <a:r>
              <a:rPr lang="en-US" sz="1800" spc="162">
                <a:solidFill>
                  <a:srgbClr val="000000"/>
                </a:solidFill>
                <a:latin typeface="DM Sans Bold"/>
                <a:ea typeface="DM Sans Bold"/>
                <a:cs typeface="DM Sans Bold"/>
                <a:sym typeface="DM Sans Bold"/>
              </a:rPr>
              <a:t>UNDERSTANDING THE MOVING AVERAGE CROSSOVER PLOT</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Price (Grey Line):</a:t>
            </a:r>
            <a:r>
              <a:rPr lang="en-US" sz="1600" spc="144">
                <a:solidFill>
                  <a:srgbClr val="000000"/>
                </a:solidFill>
                <a:latin typeface="DM Sans"/>
                <a:ea typeface="DM Sans"/>
                <a:cs typeface="DM Sans"/>
                <a:sym typeface="DM Sans"/>
              </a:rPr>
              <a:t> Reflects NVDA's actual adjusted closing price over time.</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12-Day Moving Average (Orange Line):</a:t>
            </a:r>
            <a:r>
              <a:rPr lang="en-US" sz="1600" spc="144">
                <a:solidFill>
                  <a:srgbClr val="000000"/>
                </a:solidFill>
                <a:latin typeface="DM Sans"/>
                <a:ea typeface="DM Sans"/>
                <a:cs typeface="DM Sans"/>
                <a:sym typeface="DM Sans"/>
              </a:rPr>
              <a:t> Short-term, more responsive to recent price changes.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26-Day Moving Average (Blue Line):</a:t>
            </a:r>
            <a:r>
              <a:rPr lang="en-US" sz="1600" spc="144">
                <a:solidFill>
                  <a:srgbClr val="000000"/>
                </a:solidFill>
                <a:latin typeface="DM Sans"/>
                <a:ea typeface="DM Sans"/>
                <a:cs typeface="DM Sans"/>
                <a:sym typeface="DM Sans"/>
              </a:rPr>
              <a:t> Long-term, smoother, representing broader trends.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Buy Signals (Green Triangles): </a:t>
            </a:r>
            <a:r>
              <a:rPr lang="en-US" sz="1600" spc="144">
                <a:solidFill>
                  <a:srgbClr val="000000"/>
                </a:solidFill>
                <a:latin typeface="DM Sans"/>
                <a:ea typeface="DM Sans"/>
                <a:cs typeface="DM Sans"/>
                <a:sym typeface="DM Sans"/>
              </a:rPr>
              <a:t>Triggered when the 12-day MA crosses above the 26-day MA, suggesting a potential buying opportunity.</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Sell Signals (Red Triangles):</a:t>
            </a:r>
            <a:r>
              <a:rPr lang="en-US" sz="1600" spc="144">
                <a:solidFill>
                  <a:srgbClr val="000000"/>
                </a:solidFill>
                <a:latin typeface="DM Sans"/>
                <a:ea typeface="DM Sans"/>
                <a:cs typeface="DM Sans"/>
                <a:sym typeface="DM Sans"/>
              </a:rPr>
              <a:t> Generated when the 12-day MA crosses below the 26-day MA, indicating a potential selling opportunity.</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520"/>
              </a:lnSpc>
              <a:spcBef>
                <a:spcPct val="0"/>
              </a:spcBef>
            </a:pPr>
            <a:r>
              <a:rPr lang="en-US" sz="1800" spc="162">
                <a:solidFill>
                  <a:srgbClr val="000000"/>
                </a:solidFill>
                <a:latin typeface="DM Sans Bold"/>
                <a:ea typeface="DM Sans Bold"/>
                <a:cs typeface="DM Sans Bold"/>
                <a:sym typeface="DM Sans Bold"/>
              </a:rPr>
              <a:t>KEY OBSERVATIONS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Trend Following: </a:t>
            </a:r>
            <a:r>
              <a:rPr lang="en-US" sz="1600" spc="144">
                <a:solidFill>
                  <a:srgbClr val="000000"/>
                </a:solidFill>
                <a:latin typeface="DM Sans"/>
                <a:ea typeface="DM Sans"/>
                <a:cs typeface="DM Sans"/>
                <a:sym typeface="DM Sans"/>
              </a:rPr>
              <a:t>The strategy buys during uptrends (12-day MA above 26-day MA) and sells during downtrends.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Multiple Trades:</a:t>
            </a:r>
            <a:r>
              <a:rPr lang="en-US" sz="1600" spc="144">
                <a:solidFill>
                  <a:srgbClr val="000000"/>
                </a:solidFill>
                <a:latin typeface="DM Sans"/>
                <a:ea typeface="DM Sans"/>
                <a:cs typeface="DM Sans"/>
                <a:sym typeface="DM Sans"/>
              </a:rPr>
              <a:t> Numerous buy and sell signals indicate active trading throughout the period.</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Profitability:</a:t>
            </a:r>
            <a:r>
              <a:rPr lang="en-US" sz="1600" spc="144">
                <a:solidFill>
                  <a:srgbClr val="000000"/>
                </a:solidFill>
                <a:latin typeface="DM Sans"/>
                <a:ea typeface="DM Sans"/>
                <a:cs typeface="DM Sans"/>
                <a:sym typeface="DM Sans"/>
              </a:rPr>
              <a:t> The strategy yielded a total profit of 99.31% in long positions, reflecting NVDA's strong uptrend.</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520"/>
              </a:lnSpc>
              <a:spcBef>
                <a:spcPct val="0"/>
              </a:spcBef>
            </a:pPr>
            <a:r>
              <a:rPr lang="en-US" sz="1800" spc="162">
                <a:solidFill>
                  <a:srgbClr val="000000"/>
                </a:solidFill>
                <a:latin typeface="DM Sans Bold"/>
                <a:ea typeface="DM Sans Bold"/>
                <a:cs typeface="DM Sans Bold"/>
                <a:sym typeface="DM Sans Bold"/>
              </a:rPr>
              <a:t>INTERPRETATION &amp; INSIGHTS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NVDA's Strong Uptrend:</a:t>
            </a:r>
            <a:r>
              <a:rPr lang="en-US" sz="1600" spc="144">
                <a:solidFill>
                  <a:srgbClr val="000000"/>
                </a:solidFill>
                <a:latin typeface="DM Sans"/>
                <a:ea typeface="DM Sans"/>
                <a:cs typeface="DM Sans"/>
                <a:sym typeface="DM Sans"/>
              </a:rPr>
              <a:t> The high profit indicates NVDA's robust upward movement during the analyzed period.</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Moving Average Effectiveness:</a:t>
            </a:r>
            <a:r>
              <a:rPr lang="en-US" sz="1600" spc="144">
                <a:solidFill>
                  <a:srgbClr val="000000"/>
                </a:solidFill>
                <a:latin typeface="DM Sans"/>
                <a:ea typeface="DM Sans"/>
                <a:cs typeface="DM Sans"/>
                <a:sym typeface="DM Sans"/>
              </a:rPr>
              <a:t> The crossover strategy was effective in identifying profitable trades for NVDA.</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Potential Drawdowns:</a:t>
            </a:r>
            <a:r>
              <a:rPr lang="en-US" sz="1600" spc="144">
                <a:solidFill>
                  <a:srgbClr val="000000"/>
                </a:solidFill>
                <a:latin typeface="DM Sans"/>
                <a:ea typeface="DM Sans"/>
                <a:cs typeface="DM Sans"/>
                <a:sym typeface="DM Sans"/>
              </a:rPr>
              <a:t> While overall profit is significant, periods of drawdowns (losses) between signals are possible, even if not explicitly shown.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4264" y="503918"/>
            <a:ext cx="1648872" cy="0"/>
          </a:xfrm>
          <a:prstGeom prst="line">
            <a:avLst/>
          </a:prstGeom>
          <a:ln w="28575" cap="flat">
            <a:solidFill>
              <a:srgbClr val="FFBD59"/>
            </a:solidFill>
            <a:prstDash val="solid"/>
            <a:headEnd type="none" w="sm" len="sm"/>
            <a:tailEnd type="none" w="sm" len="sm"/>
          </a:ln>
        </p:spPr>
        <p:txBody>
          <a:bodyPr/>
          <a:lstStyle/>
          <a:p>
            <a:endParaRPr lang="en-IL"/>
          </a:p>
        </p:txBody>
      </p:sp>
      <p:grpSp>
        <p:nvGrpSpPr>
          <p:cNvPr id="3" name="Group 3"/>
          <p:cNvGrpSpPr/>
          <p:nvPr/>
        </p:nvGrpSpPr>
        <p:grpSpPr>
          <a:xfrm>
            <a:off x="8938060" y="-167911"/>
            <a:ext cx="9575419" cy="10770989"/>
            <a:chOff x="0" y="0"/>
            <a:chExt cx="2521921" cy="2836804"/>
          </a:xfrm>
        </p:grpSpPr>
        <p:sp>
          <p:nvSpPr>
            <p:cNvPr id="4" name="Freeform 4"/>
            <p:cNvSpPr/>
            <p:nvPr/>
          </p:nvSpPr>
          <p:spPr>
            <a:xfrm>
              <a:off x="0" y="0"/>
              <a:ext cx="2521921" cy="2836804"/>
            </a:xfrm>
            <a:custGeom>
              <a:avLst/>
              <a:gdLst/>
              <a:ahLst/>
              <a:cxnLst/>
              <a:rect l="l" t="t" r="r" b="b"/>
              <a:pathLst>
                <a:path w="2521921" h="2836804">
                  <a:moveTo>
                    <a:pt x="16170" y="0"/>
                  </a:moveTo>
                  <a:lnTo>
                    <a:pt x="2505751" y="0"/>
                  </a:lnTo>
                  <a:cubicBezTo>
                    <a:pt x="2514681" y="0"/>
                    <a:pt x="2521921" y="7240"/>
                    <a:pt x="2521921" y="16170"/>
                  </a:cubicBezTo>
                  <a:lnTo>
                    <a:pt x="2521921" y="2820633"/>
                  </a:lnTo>
                  <a:cubicBezTo>
                    <a:pt x="2521921" y="2824922"/>
                    <a:pt x="2520217" y="2829035"/>
                    <a:pt x="2517185" y="2832068"/>
                  </a:cubicBezTo>
                  <a:cubicBezTo>
                    <a:pt x="2514152" y="2835100"/>
                    <a:pt x="2510039" y="2836804"/>
                    <a:pt x="2505751" y="2836804"/>
                  </a:cubicBezTo>
                  <a:lnTo>
                    <a:pt x="16170" y="2836804"/>
                  </a:lnTo>
                  <a:cubicBezTo>
                    <a:pt x="7240" y="2836804"/>
                    <a:pt x="0" y="2829564"/>
                    <a:pt x="0" y="2820633"/>
                  </a:cubicBezTo>
                  <a:lnTo>
                    <a:pt x="0" y="16170"/>
                  </a:lnTo>
                  <a:cubicBezTo>
                    <a:pt x="0" y="7240"/>
                    <a:pt x="7240" y="0"/>
                    <a:pt x="16170" y="0"/>
                  </a:cubicBezTo>
                  <a:close/>
                </a:path>
              </a:pathLst>
            </a:custGeom>
            <a:solidFill>
              <a:srgbClr val="EBEBEB">
                <a:alpha val="49804"/>
              </a:srgbClr>
            </a:solidFill>
          </p:spPr>
          <p:txBody>
            <a:bodyPr/>
            <a:lstStyle/>
            <a:p>
              <a:endParaRPr lang="en-IL"/>
            </a:p>
          </p:txBody>
        </p:sp>
        <p:sp>
          <p:nvSpPr>
            <p:cNvPr id="5" name="TextBox 5"/>
            <p:cNvSpPr txBox="1"/>
            <p:nvPr/>
          </p:nvSpPr>
          <p:spPr>
            <a:xfrm>
              <a:off x="0" y="-38100"/>
              <a:ext cx="2521921" cy="2874904"/>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9066483" y="2650462"/>
            <a:ext cx="9122283" cy="4881048"/>
          </a:xfrm>
          <a:custGeom>
            <a:avLst/>
            <a:gdLst/>
            <a:ahLst/>
            <a:cxnLst/>
            <a:rect l="l" t="t" r="r" b="b"/>
            <a:pathLst>
              <a:path w="9122283" h="4881048">
                <a:moveTo>
                  <a:pt x="0" y="0"/>
                </a:moveTo>
                <a:lnTo>
                  <a:pt x="9122283" y="0"/>
                </a:lnTo>
                <a:lnTo>
                  <a:pt x="9122283" y="4881048"/>
                </a:lnTo>
                <a:lnTo>
                  <a:pt x="0" y="4881048"/>
                </a:lnTo>
                <a:lnTo>
                  <a:pt x="0" y="0"/>
                </a:lnTo>
                <a:close/>
              </a:path>
            </a:pathLst>
          </a:custGeom>
          <a:blipFill>
            <a:blip r:embed="rId2"/>
            <a:stretch>
              <a:fillRect/>
            </a:stretch>
          </a:blipFill>
        </p:spPr>
        <p:txBody>
          <a:bodyPr/>
          <a:lstStyle/>
          <a:p>
            <a:endParaRPr lang="en-IL"/>
          </a:p>
        </p:txBody>
      </p:sp>
      <p:sp>
        <p:nvSpPr>
          <p:cNvPr id="7" name="TextBox 7"/>
          <p:cNvSpPr txBox="1"/>
          <p:nvPr/>
        </p:nvSpPr>
        <p:spPr>
          <a:xfrm>
            <a:off x="204264" y="541350"/>
            <a:ext cx="7874097" cy="973455"/>
          </a:xfrm>
          <a:prstGeom prst="rect">
            <a:avLst/>
          </a:prstGeom>
        </p:spPr>
        <p:txBody>
          <a:bodyPr lIns="0" tIns="0" rIns="0" bIns="0" rtlCol="0" anchor="t">
            <a:spAutoFit/>
          </a:bodyPr>
          <a:lstStyle/>
          <a:p>
            <a:pPr algn="l">
              <a:lnSpc>
                <a:spcPts val="7965"/>
              </a:lnSpc>
            </a:pPr>
            <a:r>
              <a:rPr lang="en-US" sz="5900">
                <a:solidFill>
                  <a:srgbClr val="000000"/>
                </a:solidFill>
                <a:latin typeface="TT Hoves Bold"/>
                <a:ea typeface="TT Hoves Bold"/>
                <a:cs typeface="TT Hoves Bold"/>
                <a:sym typeface="TT Hoves Bold"/>
              </a:rPr>
              <a:t>RSI Plot</a:t>
            </a:r>
          </a:p>
        </p:txBody>
      </p:sp>
      <p:sp>
        <p:nvSpPr>
          <p:cNvPr id="8" name="TextBox 8"/>
          <p:cNvSpPr txBox="1"/>
          <p:nvPr/>
        </p:nvSpPr>
        <p:spPr>
          <a:xfrm>
            <a:off x="204264" y="137819"/>
            <a:ext cx="2542790"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NVIDIA</a:t>
            </a:r>
          </a:p>
        </p:txBody>
      </p:sp>
      <p:sp>
        <p:nvSpPr>
          <p:cNvPr id="9" name="TextBox 9"/>
          <p:cNvSpPr txBox="1"/>
          <p:nvPr/>
        </p:nvSpPr>
        <p:spPr>
          <a:xfrm>
            <a:off x="154547" y="1571955"/>
            <a:ext cx="8783513" cy="7567295"/>
          </a:xfrm>
          <a:prstGeom prst="rect">
            <a:avLst/>
          </a:prstGeom>
        </p:spPr>
        <p:txBody>
          <a:bodyPr lIns="0" tIns="0" rIns="0" bIns="0" rtlCol="0" anchor="t">
            <a:spAutoFit/>
          </a:bodyPr>
          <a:lstStyle/>
          <a:p>
            <a:pPr algn="l">
              <a:lnSpc>
                <a:spcPts val="2520"/>
              </a:lnSpc>
              <a:spcBef>
                <a:spcPct val="0"/>
              </a:spcBef>
            </a:pPr>
            <a:r>
              <a:rPr lang="en-US" sz="1800" spc="162">
                <a:solidFill>
                  <a:srgbClr val="000000"/>
                </a:solidFill>
                <a:latin typeface="DM Sans Bold"/>
                <a:ea typeface="DM Sans Bold"/>
                <a:cs typeface="DM Sans Bold"/>
                <a:sym typeface="DM Sans Bold"/>
              </a:rPr>
              <a:t>UNDERSTANDING THE RSI-BASED TRADING PLOT</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Price (Blue Line): </a:t>
            </a:r>
            <a:r>
              <a:rPr lang="en-US" sz="1600" spc="144">
                <a:solidFill>
                  <a:srgbClr val="000000"/>
                </a:solidFill>
                <a:latin typeface="DM Sans"/>
                <a:ea typeface="DM Sans"/>
                <a:cs typeface="DM Sans"/>
                <a:sym typeface="DM Sans"/>
              </a:rPr>
              <a:t>Reflects NVDA's actual adjusted closing price over time.</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RSI (Orange Line):</a:t>
            </a:r>
            <a:r>
              <a:rPr lang="en-US" sz="1600" spc="144">
                <a:solidFill>
                  <a:srgbClr val="000000"/>
                </a:solidFill>
                <a:latin typeface="DM Sans"/>
                <a:ea typeface="DM Sans"/>
                <a:cs typeface="DM Sans"/>
                <a:sym typeface="DM Sans"/>
              </a:rPr>
              <a:t> Relative Strength Index, a momentum oscillator ranging from 0 to 100, indicating overbought or oversold conditions.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Buy Signals (Red Triangles): </a:t>
            </a:r>
            <a:r>
              <a:rPr lang="en-US" sz="1600" spc="144">
                <a:solidFill>
                  <a:srgbClr val="000000"/>
                </a:solidFill>
                <a:latin typeface="DM Sans"/>
                <a:ea typeface="DM Sans"/>
                <a:cs typeface="DM Sans"/>
                <a:sym typeface="DM Sans"/>
              </a:rPr>
              <a:t>Triggered when RSI falls below 30 (oversold) and current volume is lower than the 14-day average, suggesting a potential buying opportunity.</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Sell Signals (Green Triangles):</a:t>
            </a:r>
            <a:r>
              <a:rPr lang="en-US" sz="1600" spc="144">
                <a:solidFill>
                  <a:srgbClr val="000000"/>
                </a:solidFill>
                <a:latin typeface="DM Sans"/>
                <a:ea typeface="DM Sans"/>
                <a:cs typeface="DM Sans"/>
                <a:sym typeface="DM Sans"/>
              </a:rPr>
              <a:t> Generated when RSI rises above 60 (overbought), indicating a potential selling opportunity.</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520"/>
              </a:lnSpc>
              <a:spcBef>
                <a:spcPct val="0"/>
              </a:spcBef>
            </a:pPr>
            <a:r>
              <a:rPr lang="en-US" sz="1800" spc="162">
                <a:solidFill>
                  <a:srgbClr val="000000"/>
                </a:solidFill>
                <a:latin typeface="DM Sans Bold"/>
                <a:ea typeface="DM Sans Bold"/>
                <a:cs typeface="DM Sans Bold"/>
                <a:sym typeface="DM Sans Bold"/>
              </a:rPr>
              <a:t>KEY OBSERVATIONS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RSI Oscillations: </a:t>
            </a:r>
            <a:r>
              <a:rPr lang="en-US" sz="1600" spc="144">
                <a:solidFill>
                  <a:srgbClr val="000000"/>
                </a:solidFill>
                <a:latin typeface="DM Sans"/>
                <a:ea typeface="DM Sans"/>
                <a:cs typeface="DM Sans"/>
                <a:sym typeface="DM Sans"/>
              </a:rPr>
              <a:t>The RSI fluctuates, reflecting changing momentum in NVDA's price.</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Trading Signals:</a:t>
            </a:r>
            <a:r>
              <a:rPr lang="en-US" sz="1600" spc="144">
                <a:solidFill>
                  <a:srgbClr val="000000"/>
                </a:solidFill>
                <a:latin typeface="DM Sans"/>
                <a:ea typeface="DM Sans"/>
                <a:cs typeface="DM Sans"/>
                <a:sym typeface="DM Sans"/>
              </a:rPr>
              <a:t> Red and green triangles mark potential buy and sell opportunities based on the RSI.</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Profitability: </a:t>
            </a:r>
            <a:r>
              <a:rPr lang="en-US" sz="1600" spc="144">
                <a:solidFill>
                  <a:srgbClr val="000000"/>
                </a:solidFill>
                <a:latin typeface="DM Sans"/>
                <a:ea typeface="DM Sans"/>
                <a:cs typeface="DM Sans"/>
                <a:sym typeface="DM Sans"/>
              </a:rPr>
              <a:t>The strategy yielded a profit of $82.38 and a return of 167.08%, indicating strong performance.</a:t>
            </a:r>
          </a:p>
          <a:p>
            <a:pPr algn="l">
              <a:lnSpc>
                <a:spcPts val="2240"/>
              </a:lnSpc>
              <a:spcBef>
                <a:spcPct val="0"/>
              </a:spcBef>
            </a:pPr>
            <a:endParaRPr lang="en-US" sz="1600" spc="144">
              <a:solidFill>
                <a:srgbClr val="000000"/>
              </a:solidFill>
              <a:latin typeface="DM Sans"/>
              <a:ea typeface="DM Sans"/>
              <a:cs typeface="DM Sans"/>
              <a:sym typeface="DM Sans"/>
            </a:endParaRPr>
          </a:p>
          <a:p>
            <a:pPr algn="l">
              <a:lnSpc>
                <a:spcPts val="2520"/>
              </a:lnSpc>
              <a:spcBef>
                <a:spcPct val="0"/>
              </a:spcBef>
            </a:pPr>
            <a:r>
              <a:rPr lang="en-US" sz="1800" spc="162">
                <a:solidFill>
                  <a:srgbClr val="000000"/>
                </a:solidFill>
                <a:latin typeface="DM Sans Bold"/>
                <a:ea typeface="DM Sans Bold"/>
                <a:cs typeface="DM Sans Bold"/>
                <a:sym typeface="DM Sans Bold"/>
              </a:rPr>
              <a:t>INTERPRETATION &amp; INSIGHTS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RSI as a Leading Indicator: </a:t>
            </a:r>
            <a:r>
              <a:rPr lang="en-US" sz="1600" spc="144">
                <a:solidFill>
                  <a:srgbClr val="000000"/>
                </a:solidFill>
                <a:latin typeface="DM Sans"/>
                <a:ea typeface="DM Sans"/>
                <a:cs typeface="DM Sans"/>
                <a:sym typeface="DM Sans"/>
              </a:rPr>
              <a:t>The RSI often signals price movements before they occur—rising after oversold conditions and falling after overbought levels.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Strategy Effectiveness: </a:t>
            </a:r>
            <a:r>
              <a:rPr lang="en-US" sz="1600" spc="144">
                <a:solidFill>
                  <a:srgbClr val="000000"/>
                </a:solidFill>
                <a:latin typeface="DM Sans"/>
                <a:ea typeface="DM Sans"/>
                <a:cs typeface="DM Sans"/>
                <a:sym typeface="DM Sans"/>
              </a:rPr>
              <a:t>This RSI-based strategy was highly successful for NVDA, generating significant gains.</a:t>
            </a:r>
          </a:p>
          <a:p>
            <a:pPr marL="345441" lvl="1" indent="-172721" algn="l">
              <a:lnSpc>
                <a:spcPts val="2240"/>
              </a:lnSpc>
              <a:buFont typeface="Arial"/>
              <a:buChar char="•"/>
            </a:pPr>
            <a:r>
              <a:rPr lang="en-US" sz="1600" spc="144">
                <a:solidFill>
                  <a:srgbClr val="000000"/>
                </a:solidFill>
                <a:latin typeface="DM Sans Bold"/>
                <a:ea typeface="DM Sans Bold"/>
                <a:cs typeface="DM Sans Bold"/>
                <a:sym typeface="DM Sans Bold"/>
              </a:rPr>
              <a:t>Timing is Key: </a:t>
            </a:r>
            <a:r>
              <a:rPr lang="en-US" sz="1600" spc="144">
                <a:solidFill>
                  <a:srgbClr val="000000"/>
                </a:solidFill>
                <a:latin typeface="DM Sans"/>
                <a:ea typeface="DM Sans"/>
                <a:cs typeface="DM Sans"/>
                <a:sym typeface="DM Sans"/>
              </a:rPr>
              <a:t>The strategy's success depends on accurately timing entries and exits; mistimed trades could result in missed opportunities or losses.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51296"/>
            <a:ext cx="18288000" cy="4483302"/>
            <a:chOff x="0" y="0"/>
            <a:chExt cx="2833290" cy="694581"/>
          </a:xfrm>
        </p:grpSpPr>
        <p:sp>
          <p:nvSpPr>
            <p:cNvPr id="3" name="Freeform 3"/>
            <p:cNvSpPr/>
            <p:nvPr/>
          </p:nvSpPr>
          <p:spPr>
            <a:xfrm>
              <a:off x="0" y="0"/>
              <a:ext cx="2833290" cy="694581"/>
            </a:xfrm>
            <a:custGeom>
              <a:avLst/>
              <a:gdLst/>
              <a:ahLst/>
              <a:cxnLst/>
              <a:rect l="l" t="t" r="r" b="b"/>
              <a:pathLst>
                <a:path w="2833290" h="694581">
                  <a:moveTo>
                    <a:pt x="0" y="0"/>
                  </a:moveTo>
                  <a:lnTo>
                    <a:pt x="2833290" y="0"/>
                  </a:lnTo>
                  <a:lnTo>
                    <a:pt x="2833290" y="694581"/>
                  </a:lnTo>
                  <a:lnTo>
                    <a:pt x="0" y="694581"/>
                  </a:lnTo>
                  <a:close/>
                </a:path>
              </a:pathLst>
            </a:custGeom>
            <a:blipFill>
              <a:blip r:embed="rId2"/>
              <a:stretch>
                <a:fillRect t="-85886" b="-85886"/>
              </a:stretch>
            </a:blipFill>
          </p:spPr>
          <p:txBody>
            <a:bodyPr/>
            <a:lstStyle/>
            <a:p>
              <a:endParaRPr lang="en-IL"/>
            </a:p>
          </p:txBody>
        </p:sp>
      </p:grpSp>
      <p:grpSp>
        <p:nvGrpSpPr>
          <p:cNvPr id="4" name="Group 4"/>
          <p:cNvGrpSpPr/>
          <p:nvPr/>
        </p:nvGrpSpPr>
        <p:grpSpPr>
          <a:xfrm>
            <a:off x="1028700" y="5503159"/>
            <a:ext cx="4912055" cy="3133734"/>
            <a:chOff x="0" y="0"/>
            <a:chExt cx="1293710" cy="825345"/>
          </a:xfrm>
        </p:grpSpPr>
        <p:sp>
          <p:nvSpPr>
            <p:cNvPr id="5" name="Freeform 5"/>
            <p:cNvSpPr/>
            <p:nvPr/>
          </p:nvSpPr>
          <p:spPr>
            <a:xfrm>
              <a:off x="0" y="0"/>
              <a:ext cx="1293710" cy="825345"/>
            </a:xfrm>
            <a:custGeom>
              <a:avLst/>
              <a:gdLst/>
              <a:ahLst/>
              <a:cxnLst/>
              <a:rect l="l" t="t" r="r" b="b"/>
              <a:pathLst>
                <a:path w="1293710" h="825345">
                  <a:moveTo>
                    <a:pt x="31522" y="0"/>
                  </a:moveTo>
                  <a:lnTo>
                    <a:pt x="1262188" y="0"/>
                  </a:lnTo>
                  <a:cubicBezTo>
                    <a:pt x="1279597" y="0"/>
                    <a:pt x="1293710" y="14113"/>
                    <a:pt x="1293710" y="31522"/>
                  </a:cubicBezTo>
                  <a:lnTo>
                    <a:pt x="1293710" y="793823"/>
                  </a:lnTo>
                  <a:cubicBezTo>
                    <a:pt x="1293710" y="811233"/>
                    <a:pt x="1279597" y="825345"/>
                    <a:pt x="1262188" y="825345"/>
                  </a:cubicBezTo>
                  <a:lnTo>
                    <a:pt x="31522" y="825345"/>
                  </a:lnTo>
                  <a:cubicBezTo>
                    <a:pt x="14113" y="825345"/>
                    <a:pt x="0" y="811233"/>
                    <a:pt x="0" y="793823"/>
                  </a:cubicBezTo>
                  <a:lnTo>
                    <a:pt x="0" y="31522"/>
                  </a:lnTo>
                  <a:cubicBezTo>
                    <a:pt x="0" y="14113"/>
                    <a:pt x="14113" y="0"/>
                    <a:pt x="31522" y="0"/>
                  </a:cubicBezTo>
                  <a:close/>
                </a:path>
              </a:pathLst>
            </a:custGeom>
            <a:solidFill>
              <a:srgbClr val="13191D"/>
            </a:solidFill>
          </p:spPr>
          <p:txBody>
            <a:bodyPr/>
            <a:lstStyle/>
            <a:p>
              <a:endParaRPr lang="en-IL"/>
            </a:p>
          </p:txBody>
        </p:sp>
        <p:sp>
          <p:nvSpPr>
            <p:cNvPr id="6" name="TextBox 6"/>
            <p:cNvSpPr txBox="1"/>
            <p:nvPr/>
          </p:nvSpPr>
          <p:spPr>
            <a:xfrm>
              <a:off x="0" y="-38100"/>
              <a:ext cx="1293710" cy="863445"/>
            </a:xfrm>
            <a:prstGeom prst="rect">
              <a:avLst/>
            </a:prstGeom>
          </p:spPr>
          <p:txBody>
            <a:bodyPr lIns="50800" tIns="50800" rIns="50800" bIns="50800" rtlCol="0" anchor="ctr"/>
            <a:lstStyle/>
            <a:p>
              <a:pPr algn="ctr">
                <a:lnSpc>
                  <a:spcPts val="2240"/>
                </a:lnSpc>
              </a:pPr>
              <a:endParaRPr/>
            </a:p>
          </p:txBody>
        </p:sp>
      </p:grpSp>
      <p:grpSp>
        <p:nvGrpSpPr>
          <p:cNvPr id="7" name="Group 7"/>
          <p:cNvGrpSpPr/>
          <p:nvPr/>
        </p:nvGrpSpPr>
        <p:grpSpPr>
          <a:xfrm>
            <a:off x="6687972" y="5503159"/>
            <a:ext cx="4912055" cy="3133734"/>
            <a:chOff x="0" y="0"/>
            <a:chExt cx="1293710" cy="825345"/>
          </a:xfrm>
        </p:grpSpPr>
        <p:sp>
          <p:nvSpPr>
            <p:cNvPr id="8" name="Freeform 8"/>
            <p:cNvSpPr/>
            <p:nvPr/>
          </p:nvSpPr>
          <p:spPr>
            <a:xfrm>
              <a:off x="0" y="0"/>
              <a:ext cx="1293710" cy="825345"/>
            </a:xfrm>
            <a:custGeom>
              <a:avLst/>
              <a:gdLst/>
              <a:ahLst/>
              <a:cxnLst/>
              <a:rect l="l" t="t" r="r" b="b"/>
              <a:pathLst>
                <a:path w="1293710" h="825345">
                  <a:moveTo>
                    <a:pt x="31522" y="0"/>
                  </a:moveTo>
                  <a:lnTo>
                    <a:pt x="1262188" y="0"/>
                  </a:lnTo>
                  <a:cubicBezTo>
                    <a:pt x="1279597" y="0"/>
                    <a:pt x="1293710" y="14113"/>
                    <a:pt x="1293710" y="31522"/>
                  </a:cubicBezTo>
                  <a:lnTo>
                    <a:pt x="1293710" y="793823"/>
                  </a:lnTo>
                  <a:cubicBezTo>
                    <a:pt x="1293710" y="811233"/>
                    <a:pt x="1279597" y="825345"/>
                    <a:pt x="1262188" y="825345"/>
                  </a:cubicBezTo>
                  <a:lnTo>
                    <a:pt x="31522" y="825345"/>
                  </a:lnTo>
                  <a:cubicBezTo>
                    <a:pt x="14113" y="825345"/>
                    <a:pt x="0" y="811233"/>
                    <a:pt x="0" y="793823"/>
                  </a:cubicBezTo>
                  <a:lnTo>
                    <a:pt x="0" y="31522"/>
                  </a:lnTo>
                  <a:cubicBezTo>
                    <a:pt x="0" y="14113"/>
                    <a:pt x="14113" y="0"/>
                    <a:pt x="31522" y="0"/>
                  </a:cubicBezTo>
                  <a:close/>
                </a:path>
              </a:pathLst>
            </a:custGeom>
            <a:solidFill>
              <a:srgbClr val="13191D"/>
            </a:solidFill>
          </p:spPr>
          <p:txBody>
            <a:bodyPr/>
            <a:lstStyle/>
            <a:p>
              <a:endParaRPr lang="en-IL"/>
            </a:p>
          </p:txBody>
        </p:sp>
        <p:sp>
          <p:nvSpPr>
            <p:cNvPr id="9" name="TextBox 9"/>
            <p:cNvSpPr txBox="1"/>
            <p:nvPr/>
          </p:nvSpPr>
          <p:spPr>
            <a:xfrm>
              <a:off x="0" y="-38100"/>
              <a:ext cx="1293710" cy="863445"/>
            </a:xfrm>
            <a:prstGeom prst="rect">
              <a:avLst/>
            </a:prstGeom>
          </p:spPr>
          <p:txBody>
            <a:bodyPr lIns="50800" tIns="50800" rIns="50800" bIns="50800" rtlCol="0" anchor="ctr"/>
            <a:lstStyle/>
            <a:p>
              <a:pPr algn="ctr">
                <a:lnSpc>
                  <a:spcPts val="2240"/>
                </a:lnSpc>
              </a:pPr>
              <a:endParaRPr/>
            </a:p>
          </p:txBody>
        </p:sp>
      </p:grpSp>
      <p:grpSp>
        <p:nvGrpSpPr>
          <p:cNvPr id="10" name="Group 10"/>
          <p:cNvGrpSpPr/>
          <p:nvPr/>
        </p:nvGrpSpPr>
        <p:grpSpPr>
          <a:xfrm>
            <a:off x="12342978" y="5503159"/>
            <a:ext cx="4912055" cy="3133734"/>
            <a:chOff x="0" y="0"/>
            <a:chExt cx="1293710" cy="825345"/>
          </a:xfrm>
        </p:grpSpPr>
        <p:sp>
          <p:nvSpPr>
            <p:cNvPr id="11" name="Freeform 11"/>
            <p:cNvSpPr/>
            <p:nvPr/>
          </p:nvSpPr>
          <p:spPr>
            <a:xfrm>
              <a:off x="0" y="0"/>
              <a:ext cx="1293710" cy="825345"/>
            </a:xfrm>
            <a:custGeom>
              <a:avLst/>
              <a:gdLst/>
              <a:ahLst/>
              <a:cxnLst/>
              <a:rect l="l" t="t" r="r" b="b"/>
              <a:pathLst>
                <a:path w="1293710" h="825345">
                  <a:moveTo>
                    <a:pt x="31522" y="0"/>
                  </a:moveTo>
                  <a:lnTo>
                    <a:pt x="1262188" y="0"/>
                  </a:lnTo>
                  <a:cubicBezTo>
                    <a:pt x="1279597" y="0"/>
                    <a:pt x="1293710" y="14113"/>
                    <a:pt x="1293710" y="31522"/>
                  </a:cubicBezTo>
                  <a:lnTo>
                    <a:pt x="1293710" y="793823"/>
                  </a:lnTo>
                  <a:cubicBezTo>
                    <a:pt x="1293710" y="811233"/>
                    <a:pt x="1279597" y="825345"/>
                    <a:pt x="1262188" y="825345"/>
                  </a:cubicBezTo>
                  <a:lnTo>
                    <a:pt x="31522" y="825345"/>
                  </a:lnTo>
                  <a:cubicBezTo>
                    <a:pt x="14113" y="825345"/>
                    <a:pt x="0" y="811233"/>
                    <a:pt x="0" y="793823"/>
                  </a:cubicBezTo>
                  <a:lnTo>
                    <a:pt x="0" y="31522"/>
                  </a:lnTo>
                  <a:cubicBezTo>
                    <a:pt x="0" y="14113"/>
                    <a:pt x="14113" y="0"/>
                    <a:pt x="31522" y="0"/>
                  </a:cubicBezTo>
                  <a:close/>
                </a:path>
              </a:pathLst>
            </a:custGeom>
            <a:solidFill>
              <a:srgbClr val="13191D"/>
            </a:solidFill>
          </p:spPr>
          <p:txBody>
            <a:bodyPr/>
            <a:lstStyle/>
            <a:p>
              <a:endParaRPr lang="en-IL"/>
            </a:p>
          </p:txBody>
        </p:sp>
        <p:sp>
          <p:nvSpPr>
            <p:cNvPr id="12" name="TextBox 12"/>
            <p:cNvSpPr txBox="1"/>
            <p:nvPr/>
          </p:nvSpPr>
          <p:spPr>
            <a:xfrm>
              <a:off x="0" y="-38100"/>
              <a:ext cx="1293710" cy="863445"/>
            </a:xfrm>
            <a:prstGeom prst="rect">
              <a:avLst/>
            </a:prstGeom>
          </p:spPr>
          <p:txBody>
            <a:bodyPr lIns="50800" tIns="50800" rIns="50800" bIns="50800" rtlCol="0" anchor="ctr"/>
            <a:lstStyle/>
            <a:p>
              <a:pPr algn="ctr">
                <a:lnSpc>
                  <a:spcPts val="2240"/>
                </a:lnSpc>
              </a:pPr>
              <a:endParaRPr/>
            </a:p>
          </p:txBody>
        </p:sp>
      </p:grpSp>
      <p:sp>
        <p:nvSpPr>
          <p:cNvPr id="13" name="AutoShape 13"/>
          <p:cNvSpPr/>
          <p:nvPr/>
        </p:nvSpPr>
        <p:spPr>
          <a:xfrm>
            <a:off x="1513582" y="1613853"/>
            <a:ext cx="1648872" cy="0"/>
          </a:xfrm>
          <a:prstGeom prst="line">
            <a:avLst/>
          </a:prstGeom>
          <a:ln w="28575" cap="flat">
            <a:solidFill>
              <a:srgbClr val="FFBD59"/>
            </a:solidFill>
            <a:prstDash val="solid"/>
            <a:headEnd type="none" w="sm" len="sm"/>
            <a:tailEnd type="none" w="sm" len="sm"/>
          </a:ln>
        </p:spPr>
        <p:txBody>
          <a:bodyPr/>
          <a:lstStyle/>
          <a:p>
            <a:endParaRPr lang="en-IL"/>
          </a:p>
        </p:txBody>
      </p:sp>
      <p:sp>
        <p:nvSpPr>
          <p:cNvPr id="14" name="TextBox 14"/>
          <p:cNvSpPr txBox="1"/>
          <p:nvPr/>
        </p:nvSpPr>
        <p:spPr>
          <a:xfrm>
            <a:off x="1332061" y="6440142"/>
            <a:ext cx="4002206" cy="1757045"/>
          </a:xfrm>
          <a:prstGeom prst="rect">
            <a:avLst/>
          </a:prstGeom>
        </p:spPr>
        <p:txBody>
          <a:bodyPr lIns="0" tIns="0" rIns="0" bIns="0" rtlCol="0" anchor="t">
            <a:spAutoFit/>
          </a:bodyPr>
          <a:lstStyle/>
          <a:p>
            <a:pPr algn="l">
              <a:lnSpc>
                <a:spcPts val="2380"/>
              </a:lnSpc>
            </a:pPr>
            <a:r>
              <a:rPr lang="en-US" sz="1700">
                <a:solidFill>
                  <a:srgbClr val="FFFFFF"/>
                </a:solidFill>
                <a:latin typeface="DM Sans"/>
                <a:ea typeface="DM Sans"/>
                <a:cs typeface="DM Sans"/>
                <a:sym typeface="DM Sans"/>
              </a:rPr>
              <a:t>Utilized to predict NVDA's stock price movements by merging economic indicators such as the Tech Index, Finance Index, Europe Stock Index, and Russell 2000 Index, alongside technical indicators like GAP and VolumeChange.</a:t>
            </a:r>
          </a:p>
        </p:txBody>
      </p:sp>
      <p:sp>
        <p:nvSpPr>
          <p:cNvPr id="15" name="TextBox 15"/>
          <p:cNvSpPr txBox="1"/>
          <p:nvPr/>
        </p:nvSpPr>
        <p:spPr>
          <a:xfrm>
            <a:off x="6894271" y="6309015"/>
            <a:ext cx="4002206" cy="2052320"/>
          </a:xfrm>
          <a:prstGeom prst="rect">
            <a:avLst/>
          </a:prstGeom>
        </p:spPr>
        <p:txBody>
          <a:bodyPr lIns="0" tIns="0" rIns="0" bIns="0" rtlCol="0" anchor="t">
            <a:spAutoFit/>
          </a:bodyPr>
          <a:lstStyle/>
          <a:p>
            <a:pPr algn="l">
              <a:lnSpc>
                <a:spcPts val="2380"/>
              </a:lnSpc>
            </a:pPr>
            <a:r>
              <a:rPr lang="en-US" sz="1700">
                <a:solidFill>
                  <a:srgbClr val="FFFFFF"/>
                </a:solidFill>
                <a:latin typeface="DM Sans"/>
                <a:ea typeface="DM Sans"/>
                <a:cs typeface="DM Sans"/>
                <a:sym typeface="DM Sans"/>
              </a:rPr>
              <a:t>Used for short-term forecasting of NVDA's stock price, relies solely on past values of the stock's adjusted closing price, doesn't incorporate external factors like ETFs, yet demonstrates strong predictive ability with low error metrics with actual price movements.</a:t>
            </a:r>
          </a:p>
        </p:txBody>
      </p:sp>
      <p:sp>
        <p:nvSpPr>
          <p:cNvPr id="16" name="TextBox 16"/>
          <p:cNvSpPr txBox="1"/>
          <p:nvPr/>
        </p:nvSpPr>
        <p:spPr>
          <a:xfrm>
            <a:off x="12552528" y="6309015"/>
            <a:ext cx="4002206" cy="1757045"/>
          </a:xfrm>
          <a:prstGeom prst="rect">
            <a:avLst/>
          </a:prstGeom>
        </p:spPr>
        <p:txBody>
          <a:bodyPr lIns="0" tIns="0" rIns="0" bIns="0" rtlCol="0" anchor="t">
            <a:spAutoFit/>
          </a:bodyPr>
          <a:lstStyle/>
          <a:p>
            <a:pPr algn="l">
              <a:lnSpc>
                <a:spcPts val="2380"/>
              </a:lnSpc>
            </a:pPr>
            <a:r>
              <a:rPr lang="en-US" sz="1700">
                <a:solidFill>
                  <a:srgbClr val="FFFFFF"/>
                </a:solidFill>
                <a:latin typeface="DM Sans"/>
                <a:ea typeface="DM Sans"/>
                <a:cs typeface="DM Sans"/>
                <a:sym typeface="DM Sans"/>
              </a:rPr>
              <a:t>Trained without ETFs due to improved performance.</a:t>
            </a:r>
          </a:p>
          <a:p>
            <a:pPr algn="l">
              <a:lnSpc>
                <a:spcPts val="2380"/>
              </a:lnSpc>
            </a:pPr>
            <a:r>
              <a:rPr lang="en-US" sz="1700">
                <a:solidFill>
                  <a:srgbClr val="FFFFFF"/>
                </a:solidFill>
                <a:latin typeface="DM Sans"/>
                <a:ea typeface="DM Sans"/>
                <a:cs typeface="DM Sans"/>
                <a:sym typeface="DM Sans"/>
              </a:rPr>
              <a:t>LSTM's strength lies in capturing long-term dependencies and complex, non-linear relationships in the stock's price data.</a:t>
            </a:r>
          </a:p>
        </p:txBody>
      </p:sp>
      <p:sp>
        <p:nvSpPr>
          <p:cNvPr id="17" name="TextBox 17"/>
          <p:cNvSpPr txBox="1"/>
          <p:nvPr/>
        </p:nvSpPr>
        <p:spPr>
          <a:xfrm>
            <a:off x="1332061" y="5768312"/>
            <a:ext cx="3660785" cy="382270"/>
          </a:xfrm>
          <a:prstGeom prst="rect">
            <a:avLst/>
          </a:prstGeom>
        </p:spPr>
        <p:txBody>
          <a:bodyPr lIns="0" tIns="0" rIns="0" bIns="0" rtlCol="0" anchor="t">
            <a:spAutoFit/>
          </a:bodyPr>
          <a:lstStyle/>
          <a:p>
            <a:pPr algn="l">
              <a:lnSpc>
                <a:spcPts val="3079"/>
              </a:lnSpc>
            </a:pPr>
            <a:r>
              <a:rPr lang="en-US" sz="2199" spc="147">
                <a:solidFill>
                  <a:srgbClr val="FFBD59"/>
                </a:solidFill>
                <a:latin typeface="DM Sans Bold"/>
                <a:ea typeface="DM Sans Bold"/>
                <a:cs typeface="DM Sans Bold"/>
                <a:sym typeface="DM Sans Bold"/>
              </a:rPr>
              <a:t>LOGISTIC REGRESSION</a:t>
            </a:r>
          </a:p>
        </p:txBody>
      </p:sp>
      <p:sp>
        <p:nvSpPr>
          <p:cNvPr id="18" name="TextBox 18"/>
          <p:cNvSpPr txBox="1"/>
          <p:nvPr/>
        </p:nvSpPr>
        <p:spPr>
          <a:xfrm>
            <a:off x="6996803" y="5784822"/>
            <a:ext cx="3797142" cy="365760"/>
          </a:xfrm>
          <a:prstGeom prst="rect">
            <a:avLst/>
          </a:prstGeom>
        </p:spPr>
        <p:txBody>
          <a:bodyPr lIns="0" tIns="0" rIns="0" bIns="0" rtlCol="0" anchor="t">
            <a:spAutoFit/>
          </a:bodyPr>
          <a:lstStyle/>
          <a:p>
            <a:pPr algn="l">
              <a:lnSpc>
                <a:spcPts val="2939"/>
              </a:lnSpc>
            </a:pPr>
            <a:r>
              <a:rPr lang="en-US" sz="2099" spc="140">
                <a:solidFill>
                  <a:srgbClr val="FFBD59"/>
                </a:solidFill>
                <a:latin typeface="DM Sans Bold"/>
                <a:ea typeface="DM Sans Bold"/>
                <a:cs typeface="DM Sans Bold"/>
                <a:sym typeface="DM Sans Bold"/>
              </a:rPr>
              <a:t>ARIMA</a:t>
            </a:r>
          </a:p>
        </p:txBody>
      </p:sp>
      <p:sp>
        <p:nvSpPr>
          <p:cNvPr id="19" name="TextBox 19"/>
          <p:cNvSpPr txBox="1"/>
          <p:nvPr/>
        </p:nvSpPr>
        <p:spPr>
          <a:xfrm>
            <a:off x="12657303" y="5768312"/>
            <a:ext cx="3797142" cy="365760"/>
          </a:xfrm>
          <a:prstGeom prst="rect">
            <a:avLst/>
          </a:prstGeom>
        </p:spPr>
        <p:txBody>
          <a:bodyPr lIns="0" tIns="0" rIns="0" bIns="0" rtlCol="0" anchor="t">
            <a:spAutoFit/>
          </a:bodyPr>
          <a:lstStyle/>
          <a:p>
            <a:pPr algn="l">
              <a:lnSpc>
                <a:spcPts val="2939"/>
              </a:lnSpc>
            </a:pPr>
            <a:r>
              <a:rPr lang="en-US" sz="2099" spc="140">
                <a:solidFill>
                  <a:srgbClr val="FFBD59"/>
                </a:solidFill>
                <a:latin typeface="DM Sans Bold"/>
                <a:ea typeface="DM Sans Bold"/>
                <a:cs typeface="DM Sans Bold"/>
                <a:sym typeface="DM Sans Bold"/>
              </a:rPr>
              <a:t>LSTM</a:t>
            </a:r>
          </a:p>
        </p:txBody>
      </p:sp>
      <p:sp>
        <p:nvSpPr>
          <p:cNvPr id="20" name="TextBox 20"/>
          <p:cNvSpPr txBox="1"/>
          <p:nvPr/>
        </p:nvSpPr>
        <p:spPr>
          <a:xfrm>
            <a:off x="5144409" y="933450"/>
            <a:ext cx="7999181" cy="1009650"/>
          </a:xfrm>
          <a:prstGeom prst="rect">
            <a:avLst/>
          </a:prstGeom>
        </p:spPr>
        <p:txBody>
          <a:bodyPr lIns="0" tIns="0" rIns="0" bIns="0" rtlCol="0" anchor="t">
            <a:spAutoFit/>
          </a:bodyPr>
          <a:lstStyle/>
          <a:p>
            <a:pPr algn="ctr">
              <a:lnSpc>
                <a:spcPts val="8100"/>
              </a:lnSpc>
            </a:pPr>
            <a:r>
              <a:rPr lang="en-US" sz="6000">
                <a:solidFill>
                  <a:srgbClr val="000000"/>
                </a:solidFill>
                <a:latin typeface="TT Hoves Bold"/>
                <a:ea typeface="TT Hoves Bold"/>
                <a:cs typeface="TT Hoves Bold"/>
                <a:sym typeface="TT Hoves Bold"/>
              </a:rPr>
              <a:t>MODELS</a:t>
            </a:r>
          </a:p>
        </p:txBody>
      </p:sp>
      <p:sp>
        <p:nvSpPr>
          <p:cNvPr id="21" name="TextBox 21"/>
          <p:cNvSpPr txBox="1"/>
          <p:nvPr/>
        </p:nvSpPr>
        <p:spPr>
          <a:xfrm>
            <a:off x="1513582" y="1176483"/>
            <a:ext cx="2542790" cy="280670"/>
          </a:xfrm>
          <a:prstGeom prst="rect">
            <a:avLst/>
          </a:prstGeom>
        </p:spPr>
        <p:txBody>
          <a:bodyPr lIns="0" tIns="0" rIns="0" bIns="0" rtlCol="0" anchor="t">
            <a:spAutoFit/>
          </a:bodyPr>
          <a:lstStyle/>
          <a:p>
            <a:pPr algn="l">
              <a:lnSpc>
                <a:spcPts val="2380"/>
              </a:lnSpc>
            </a:pPr>
            <a:r>
              <a:rPr lang="en-US" sz="1700" spc="204">
                <a:solidFill>
                  <a:srgbClr val="000000"/>
                </a:solidFill>
                <a:latin typeface="DM Sans"/>
                <a:ea typeface="DM Sans"/>
                <a:cs typeface="DM Sans"/>
                <a:sym typeface="DM Sans"/>
              </a:rPr>
              <a:t>NVIDIA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2636</Words>
  <Application>Microsoft Macintosh PowerPoint</Application>
  <PresentationFormat>Custom</PresentationFormat>
  <Paragraphs>236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DM Sans Bold</vt:lpstr>
      <vt:lpstr>Arial</vt:lpstr>
      <vt:lpstr>DM Sans</vt:lpstr>
      <vt:lpstr>Calibri</vt:lpstr>
      <vt:lpstr>TT Hoves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dc:title>
  <cp:lastModifiedBy>John zaatra</cp:lastModifiedBy>
  <cp:revision>2</cp:revision>
  <dcterms:created xsi:type="dcterms:W3CDTF">2006-08-16T00:00:00Z</dcterms:created>
  <dcterms:modified xsi:type="dcterms:W3CDTF">2024-08-22T20:37:54Z</dcterms:modified>
  <dc:identifier>DAGOlJTAj2c</dc:identifier>
</cp:coreProperties>
</file>